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812" r:id="rId2"/>
    <p:sldId id="1047" r:id="rId3"/>
    <p:sldId id="1048" r:id="rId4"/>
    <p:sldId id="1049" r:id="rId5"/>
    <p:sldId id="1050" r:id="rId6"/>
    <p:sldId id="1051" r:id="rId7"/>
    <p:sldId id="1052" r:id="rId8"/>
    <p:sldId id="1053" r:id="rId9"/>
    <p:sldId id="894" r:id="rId10"/>
    <p:sldId id="951" r:id="rId11"/>
    <p:sldId id="257" r:id="rId12"/>
    <p:sldId id="963" r:id="rId13"/>
    <p:sldId id="967" r:id="rId14"/>
    <p:sldId id="1035" r:id="rId15"/>
    <p:sldId id="1036" r:id="rId16"/>
    <p:sldId id="996" r:id="rId17"/>
    <p:sldId id="1014" r:id="rId18"/>
    <p:sldId id="1015" r:id="rId19"/>
    <p:sldId id="1016" r:id="rId20"/>
    <p:sldId id="1040" r:id="rId21"/>
    <p:sldId id="984" r:id="rId22"/>
    <p:sldId id="1004" r:id="rId23"/>
    <p:sldId id="979" r:id="rId24"/>
    <p:sldId id="1010" r:id="rId25"/>
    <p:sldId id="980" r:id="rId26"/>
    <p:sldId id="1020" r:id="rId27"/>
    <p:sldId id="972" r:id="rId28"/>
    <p:sldId id="1037" r:id="rId29"/>
    <p:sldId id="1045" r:id="rId30"/>
    <p:sldId id="977" r:id="rId31"/>
    <p:sldId id="1043" r:id="rId32"/>
    <p:sldId id="1044" r:id="rId33"/>
    <p:sldId id="975" r:id="rId34"/>
    <p:sldId id="1046" r:id="rId35"/>
    <p:sldId id="1005" r:id="rId36"/>
    <p:sldId id="1054" r:id="rId37"/>
    <p:sldId id="1055" r:id="rId38"/>
    <p:sldId id="1056" r:id="rId39"/>
    <p:sldId id="1031" r:id="rId40"/>
    <p:sldId id="1057" r:id="rId41"/>
    <p:sldId id="1062" r:id="rId42"/>
    <p:sldId id="1061" r:id="rId43"/>
    <p:sldId id="1058" r:id="rId44"/>
    <p:sldId id="1059" r:id="rId45"/>
    <p:sldId id="1060" r:id="rId4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pper, Beth" initials="CB" lastIdx="28" clrIdx="6">
    <p:extLst>
      <p:ext uri="{19B8F6BF-5375-455C-9EA6-DF929625EA0E}">
        <p15:presenceInfo xmlns:p15="http://schemas.microsoft.com/office/powerpoint/2012/main" userId="S-1-5-21-2115788902-895705927-2133884337-71483" providerId="AD"/>
      </p:ext>
    </p:extLst>
  </p:cmAuthor>
  <p:cmAuthor id="1" name="Luke O'Byrne" initials="LO" lastIdx="19" clrIdx="0"/>
  <p:cmAuthor id="2" name="Microsoft Office User" initials="Office" lastIdx="1" clrIdx="1"/>
  <p:cmAuthor id="3" name="Clare Steward" initials="CS" lastIdx="6" clrIdx="2"/>
  <p:cmAuthor id="4" name="O'Byrne, Luke" initials="OL" lastIdx="48" clrIdx="3">
    <p:extLst>
      <p:ext uri="{19B8F6BF-5375-455C-9EA6-DF929625EA0E}">
        <p15:presenceInfo xmlns:p15="http://schemas.microsoft.com/office/powerpoint/2012/main" userId="S-1-5-21-2115788902-895705927-2133884337-73375" providerId="AD"/>
      </p:ext>
    </p:extLst>
  </p:cmAuthor>
  <p:cmAuthor id="5" name="Dhokia, Catherine" initials="DC" lastIdx="46" clrIdx="7">
    <p:extLst>
      <p:ext uri="{19B8F6BF-5375-455C-9EA6-DF929625EA0E}">
        <p15:presenceInfo xmlns:p15="http://schemas.microsoft.com/office/powerpoint/2012/main" userId="S-1-5-21-2115788902-895705927-2133884337-22040" providerId="AD"/>
      </p:ext>
    </p:extLst>
  </p:cmAuthor>
  <p:cmAuthor id="6" name="user" initials="u" lastIdx="22" clrIdx="5">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5228" autoAdjust="0"/>
  </p:normalViewPr>
  <p:slideViewPr>
    <p:cSldViewPr>
      <p:cViewPr varScale="1">
        <p:scale>
          <a:sx n="62" d="100"/>
          <a:sy n="62" d="100"/>
        </p:scale>
        <p:origin x="1232" y="28"/>
      </p:cViewPr>
      <p:guideLst>
        <p:guide orient="horz" pos="2160"/>
        <p:guide pos="2880"/>
      </p:guideLst>
    </p:cSldViewPr>
  </p:slideViewPr>
  <p:notesTextViewPr>
    <p:cViewPr>
      <p:scale>
        <a:sx n="1" d="1"/>
        <a:sy n="1" d="1"/>
      </p:scale>
      <p:origin x="0" y="0"/>
    </p:cViewPr>
  </p:notesTextViewPr>
  <p:sorterViewPr>
    <p:cViewPr varScale="1">
      <p:scale>
        <a:sx n="1" d="1"/>
        <a:sy n="1" d="1"/>
      </p:scale>
      <p:origin x="0" y="-9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pperB\AppData\local\microsoft\windows\INetCache\Content.Outlook\UVC26ACC\Market%20Position%20Statement%20ASC%20Spend%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pperB\AppData\local\microsoft\windows\INetCache\Content.Outlook\UVC26ACC\Market%20Position%20Statement%20ASC%20Spend%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pperB\AppData\local\microsoft\windows\INetCache\Content.Outlook\UVC26ACC\Market%20Position%20Statement%20ASC%20Spend%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200" dirty="0">
                <a:latin typeface="Arial" panose="020B0604020202020204" pitchFamily="34" charset="0"/>
                <a:cs typeface="Arial" panose="020B0604020202020204" pitchFamily="34" charset="0"/>
              </a:rPr>
              <a:t>Value of direct payments by service user group (2019/20)</a:t>
            </a:r>
          </a:p>
        </c:rich>
      </c:tx>
      <c:layout>
        <c:manualLayout>
          <c:xMode val="edge"/>
          <c:yMode val="edge"/>
          <c:x val="0.1302673340440311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88-47BD-910F-2D41F8982DF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88-47BD-910F-2D41F8982DF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D88-47BD-910F-2D41F8982DF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D88-47BD-910F-2D41F8982DF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D88-47BD-910F-2D41F8982DF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D88-47BD-910F-2D41F8982DF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D88-47BD-910F-2D41F8982DF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D88-47BD-910F-2D41F8982DF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D88-47BD-910F-2D41F8982DF3}"/>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D88-47BD-910F-2D41F8982DF3}"/>
              </c:ext>
            </c:extLst>
          </c:dPt>
          <c:dLbls>
            <c:delete val="1"/>
          </c:dLbls>
          <c:cat>
            <c:strRef>
              <c:f>Sheet1!$A$1:$A$10</c:f>
              <c:strCache>
                <c:ptCount val="10"/>
                <c:pt idx="0">
                  <c:v>Physical support - adults (18–64)</c:v>
                </c:pt>
                <c:pt idx="1">
                  <c:v>Physical support - older people (65+)</c:v>
                </c:pt>
                <c:pt idx="2">
                  <c:v>Sensory support - adults (18–64)</c:v>
                </c:pt>
                <c:pt idx="3">
                  <c:v>Sensory support - older people (65+)</c:v>
                </c:pt>
                <c:pt idx="4">
                  <c:v>Support with memory and cognition - adults (18–64)</c:v>
                </c:pt>
                <c:pt idx="5">
                  <c:v>Support with memory and cognition - older people (65+)</c:v>
                </c:pt>
                <c:pt idx="6">
                  <c:v>Learning disability support - adults (18–64)</c:v>
                </c:pt>
                <c:pt idx="7">
                  <c:v>Learning disability support - older people (65+)</c:v>
                </c:pt>
                <c:pt idx="8">
                  <c:v>Mental health support - adults (18–64)</c:v>
                </c:pt>
                <c:pt idx="9">
                  <c:v>Mental health support - older people (65+)</c:v>
                </c:pt>
              </c:strCache>
            </c:strRef>
          </c:cat>
          <c:val>
            <c:numRef>
              <c:f>Sheet1!$B$1:$B$10</c:f>
              <c:numCache>
                <c:formatCode>"£"#,##0</c:formatCode>
                <c:ptCount val="10"/>
                <c:pt idx="0">
                  <c:v>2899791.59</c:v>
                </c:pt>
                <c:pt idx="1">
                  <c:v>1983610.11</c:v>
                </c:pt>
                <c:pt idx="2">
                  <c:v>145796.1</c:v>
                </c:pt>
                <c:pt idx="3">
                  <c:v>38223.18</c:v>
                </c:pt>
                <c:pt idx="4">
                  <c:v>25430.78</c:v>
                </c:pt>
                <c:pt idx="5">
                  <c:v>87049.35</c:v>
                </c:pt>
                <c:pt idx="6">
                  <c:v>2539150.6</c:v>
                </c:pt>
                <c:pt idx="7">
                  <c:v>11962.81</c:v>
                </c:pt>
                <c:pt idx="8">
                  <c:v>284200.06</c:v>
                </c:pt>
                <c:pt idx="9">
                  <c:v>188118.52</c:v>
                </c:pt>
              </c:numCache>
            </c:numRef>
          </c:val>
          <c:extLst>
            <c:ext xmlns:c16="http://schemas.microsoft.com/office/drawing/2014/chart" uri="{C3380CC4-5D6E-409C-BE32-E72D297353CC}">
              <c16:uniqueId val="{00000014-1D88-47BD-910F-2D41F8982DF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093917571663692"/>
          <c:y val="0.13477421988918051"/>
          <c:w val="0.37667692536718178"/>
          <c:h val="0.822229221347331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200" dirty="0">
                <a:latin typeface="Arial" panose="020B0604020202020204" pitchFamily="34" charset="0"/>
                <a:cs typeface="Arial" panose="020B0604020202020204" pitchFamily="34" charset="0"/>
              </a:rPr>
              <a:t>Spend</a:t>
            </a:r>
            <a:r>
              <a:rPr lang="en-GB" sz="1200" baseline="0" dirty="0">
                <a:latin typeface="Arial" panose="020B0604020202020204" pitchFamily="34" charset="0"/>
                <a:cs typeface="Arial" panose="020B0604020202020204" pitchFamily="34" charset="0"/>
              </a:rPr>
              <a:t> on home care services </a:t>
            </a:r>
          </a:p>
          <a:p>
            <a:pPr>
              <a:defRPr/>
            </a:pPr>
            <a:r>
              <a:rPr lang="en-GB" sz="1200" baseline="0" dirty="0">
                <a:latin typeface="Arial" panose="020B0604020202020204" pitchFamily="34" charset="0"/>
                <a:cs typeface="Arial" panose="020B0604020202020204" pitchFamily="34" charset="0"/>
              </a:rPr>
              <a:t>by </a:t>
            </a:r>
            <a:r>
              <a:rPr lang="en-GB" sz="1200" baseline="0" dirty="0" smtClean="0">
                <a:latin typeface="Arial" panose="020B0604020202020204" pitchFamily="34" charset="0"/>
                <a:cs typeface="Arial" panose="020B0604020202020204" pitchFamily="34" charset="0"/>
              </a:rPr>
              <a:t>group </a:t>
            </a:r>
            <a:r>
              <a:rPr lang="en-GB" sz="1200" baseline="0" dirty="0">
                <a:latin typeface="Arial" panose="020B0604020202020204" pitchFamily="34" charset="0"/>
                <a:cs typeface="Arial" panose="020B0604020202020204" pitchFamily="34" charset="0"/>
              </a:rPr>
              <a:t>(external) </a:t>
            </a:r>
            <a:endParaRPr lang="en-GB" sz="1200" dirty="0">
              <a:latin typeface="Arial" panose="020B0604020202020204" pitchFamily="34" charset="0"/>
              <a:cs typeface="Arial" panose="020B0604020202020204" pitchFamily="34" charset="0"/>
            </a:endParaRPr>
          </a:p>
        </c:rich>
      </c:tx>
      <c:layout>
        <c:manualLayout>
          <c:xMode val="edge"/>
          <c:yMode val="edge"/>
          <c:x val="7.2222222222222215E-2"/>
          <c:y val="4.629629629629629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1303156402061714E-2"/>
          <c:y val="0.2591632086525531"/>
          <c:w val="0.40155135450648138"/>
          <c:h val="0.6801434042394464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644-4640-A23C-335EFCC626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644-4640-A23C-335EFCC626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644-4640-A23C-335EFCC626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644-4640-A23C-335EFCC6267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644-4640-A23C-335EFCC6267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644-4640-A23C-335EFCC6267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644-4640-A23C-335EFCC6267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644-4640-A23C-335EFCC6267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644-4640-A23C-335EFCC6267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4644-4640-A23C-335EFCC62671}"/>
              </c:ext>
            </c:extLst>
          </c:dPt>
          <c:dLbls>
            <c:delete val="1"/>
          </c:dLbls>
          <c:cat>
            <c:strRef>
              <c:f>Sheet2!$A$33:$A$42</c:f>
              <c:strCache>
                <c:ptCount val="10"/>
                <c:pt idx="0">
                  <c:v>Physical support - adults (18–64)</c:v>
                </c:pt>
                <c:pt idx="1">
                  <c:v>Physical support - older people (65+)</c:v>
                </c:pt>
                <c:pt idx="2">
                  <c:v>Sensory support - adults (18–64)</c:v>
                </c:pt>
                <c:pt idx="3">
                  <c:v>Sensory support - older people (65+)</c:v>
                </c:pt>
                <c:pt idx="4">
                  <c:v>Support with memory and cognition - adults (18–64)</c:v>
                </c:pt>
                <c:pt idx="5">
                  <c:v>Support with memory and cognition - older people (65+)</c:v>
                </c:pt>
                <c:pt idx="6">
                  <c:v>Learning disability support - adults (18–64)</c:v>
                </c:pt>
                <c:pt idx="7">
                  <c:v>Learning disability support - older people (65+)</c:v>
                </c:pt>
                <c:pt idx="8">
                  <c:v>Mental health support - adults (18–64)</c:v>
                </c:pt>
                <c:pt idx="9">
                  <c:v>Mental health support - older people (65+)</c:v>
                </c:pt>
              </c:strCache>
            </c:strRef>
          </c:cat>
          <c:val>
            <c:numRef>
              <c:f>Sheet2!$B$33:$B$42</c:f>
              <c:numCache>
                <c:formatCode>"£"#,##0</c:formatCode>
                <c:ptCount val="10"/>
                <c:pt idx="0">
                  <c:v>1265704.6500000001</c:v>
                </c:pt>
                <c:pt idx="1">
                  <c:v>7153653.9500000002</c:v>
                </c:pt>
                <c:pt idx="2">
                  <c:v>18524.84</c:v>
                </c:pt>
                <c:pt idx="3">
                  <c:v>4787.04</c:v>
                </c:pt>
                <c:pt idx="4">
                  <c:v>2080.1999999999998</c:v>
                </c:pt>
                <c:pt idx="5">
                  <c:v>41199.730000000003</c:v>
                </c:pt>
                <c:pt idx="6">
                  <c:v>313939.83</c:v>
                </c:pt>
                <c:pt idx="7">
                  <c:v>28165.91</c:v>
                </c:pt>
                <c:pt idx="8">
                  <c:v>83913.13</c:v>
                </c:pt>
                <c:pt idx="9">
                  <c:v>213900.72</c:v>
                </c:pt>
              </c:numCache>
            </c:numRef>
          </c:val>
          <c:extLst>
            <c:ext xmlns:c16="http://schemas.microsoft.com/office/drawing/2014/chart" uri="{C3380CC4-5D6E-409C-BE32-E72D297353CC}">
              <c16:uniqueId val="{00000014-4644-4640-A23C-335EFCC626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210106462077611"/>
          <c:y val="3.3503572470107906E-2"/>
          <c:w val="0.45123229519961444"/>
          <c:h val="0.951395450568678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dirty="0">
                <a:latin typeface="Arial" panose="020B0604020202020204" pitchFamily="34" charset="0"/>
                <a:cs typeface="Arial" panose="020B0604020202020204" pitchFamily="34" charset="0"/>
              </a:rPr>
              <a:t>Spend</a:t>
            </a:r>
            <a:r>
              <a:rPr lang="en-US" sz="1200" baseline="0" dirty="0">
                <a:latin typeface="Arial" panose="020B0604020202020204" pitchFamily="34" charset="0"/>
                <a:cs typeface="Arial" panose="020B0604020202020204" pitchFamily="34" charset="0"/>
              </a:rPr>
              <a:t> on day care by </a:t>
            </a:r>
            <a:r>
              <a:rPr lang="en-US" sz="1200" baseline="0" dirty="0" smtClean="0">
                <a:latin typeface="Arial" panose="020B0604020202020204" pitchFamily="34" charset="0"/>
                <a:cs typeface="Arial" panose="020B0604020202020204" pitchFamily="34" charset="0"/>
              </a:rPr>
              <a:t>group </a:t>
            </a:r>
            <a:r>
              <a:rPr lang="en-US" sz="1200" baseline="0" dirty="0">
                <a:latin typeface="Arial" panose="020B0604020202020204" pitchFamily="34" charset="0"/>
                <a:cs typeface="Arial" panose="020B0604020202020204" pitchFamily="34" charset="0"/>
              </a:rPr>
              <a:t>(external provision) </a:t>
            </a:r>
            <a:endParaRPr lang="en-US" sz="12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9148092574478376E-2"/>
          <c:y val="0.25083333333333335"/>
          <c:w val="0.37236495647450202"/>
          <c:h val="0.6146588977457468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56A-4AC0-B701-7B20A07ADC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56A-4AC0-B701-7B20A07ADC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56A-4AC0-B701-7B20A07ADC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56A-4AC0-B701-7B20A07ADCE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56A-4AC0-B701-7B20A07ADCE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56A-4AC0-B701-7B20A07ADCE6}"/>
              </c:ext>
            </c:extLst>
          </c:dPt>
          <c:dLbls>
            <c:delete val="1"/>
          </c:dLbls>
          <c:cat>
            <c:strRef>
              <c:f>Sheet2!$A$3:$A$8</c:f>
              <c:strCache>
                <c:ptCount val="6"/>
                <c:pt idx="0">
                  <c:v>Physical support - adults (18–64)</c:v>
                </c:pt>
                <c:pt idx="1">
                  <c:v>Physical support - older people (65+)</c:v>
                </c:pt>
                <c:pt idx="2">
                  <c:v>Sensory support - adults (18–64)</c:v>
                </c:pt>
                <c:pt idx="3">
                  <c:v>Support with memory and cognition - adults (18–64)</c:v>
                </c:pt>
                <c:pt idx="4">
                  <c:v>Support with memory and cognition - older people (65+)</c:v>
                </c:pt>
                <c:pt idx="5">
                  <c:v>Learning disability support - adults (18–64)</c:v>
                </c:pt>
              </c:strCache>
            </c:strRef>
          </c:cat>
          <c:val>
            <c:numRef>
              <c:f>Sheet2!$B$3:$B$8</c:f>
              <c:numCache>
                <c:formatCode>"£"#,##0</c:formatCode>
                <c:ptCount val="6"/>
                <c:pt idx="0">
                  <c:v>294421.56</c:v>
                </c:pt>
                <c:pt idx="1">
                  <c:v>30626.43</c:v>
                </c:pt>
                <c:pt idx="2">
                  <c:v>841.14</c:v>
                </c:pt>
                <c:pt idx="3">
                  <c:v>17629.93</c:v>
                </c:pt>
                <c:pt idx="4">
                  <c:v>4140.28</c:v>
                </c:pt>
                <c:pt idx="5">
                  <c:v>1236898.2400000002</c:v>
                </c:pt>
              </c:numCache>
            </c:numRef>
          </c:val>
          <c:extLst>
            <c:ext xmlns:c16="http://schemas.microsoft.com/office/drawing/2014/chart" uri="{C3380CC4-5D6E-409C-BE32-E72D297353CC}">
              <c16:uniqueId val="{0000000C-B56A-4AC0-B701-7B20A07ADCE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805215539882286"/>
          <c:y val="0.25584452277180031"/>
          <c:w val="0.45299212598425198"/>
          <c:h val="0.7199139690871975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dirty="0">
                <a:latin typeface="Arial" panose="020B0604020202020204" pitchFamily="34" charset="0"/>
                <a:cs typeface="Arial" panose="020B0604020202020204" pitchFamily="34" charset="0"/>
              </a:rPr>
              <a:t>Spend on day care by </a:t>
            </a:r>
            <a:r>
              <a:rPr lang="en-US" sz="1200" dirty="0" smtClean="0">
                <a:latin typeface="Arial" panose="020B0604020202020204" pitchFamily="34" charset="0"/>
                <a:cs typeface="Arial" panose="020B0604020202020204" pitchFamily="34" charset="0"/>
              </a:rPr>
              <a:t>group </a:t>
            </a:r>
            <a:r>
              <a:rPr lang="en-US" sz="1200" dirty="0">
                <a:latin typeface="Arial" panose="020B0604020202020204" pitchFamily="34" charset="0"/>
                <a:cs typeface="Arial" panose="020B0604020202020204" pitchFamily="34" charset="0"/>
              </a:rPr>
              <a:t>(in-house provision)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0923622047244094"/>
          <c:y val="0.19745370370370371"/>
          <c:w val="0.40930555555555548"/>
          <c:h val="0.682175925925925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324-49BF-9951-5A400072CDF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324-49BF-9951-5A400072CDF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324-49BF-9951-5A400072CDF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324-49BF-9951-5A400072CDF8}"/>
              </c:ext>
            </c:extLst>
          </c:dPt>
          <c:dLbls>
            <c:delete val="1"/>
          </c:dLbls>
          <c:cat>
            <c:strRef>
              <c:f>Sheet2!$A$17:$A$20</c:f>
              <c:strCache>
                <c:ptCount val="4"/>
                <c:pt idx="0">
                  <c:v>Physical support - adults (18–64)</c:v>
                </c:pt>
                <c:pt idx="1">
                  <c:v>Physical support - older people (65+)</c:v>
                </c:pt>
                <c:pt idx="2">
                  <c:v>Support with memory and cognition - older people (65+)</c:v>
                </c:pt>
                <c:pt idx="3">
                  <c:v>Learning disability support - adults (18–64)</c:v>
                </c:pt>
              </c:strCache>
            </c:strRef>
          </c:cat>
          <c:val>
            <c:numRef>
              <c:f>Sheet2!$B$17:$B$20</c:f>
              <c:numCache>
                <c:formatCode>"£"#,##0</c:formatCode>
                <c:ptCount val="4"/>
                <c:pt idx="0">
                  <c:v>376197.21</c:v>
                </c:pt>
                <c:pt idx="1">
                  <c:v>1186747.3600000003</c:v>
                </c:pt>
                <c:pt idx="2">
                  <c:v>415234.54999999993</c:v>
                </c:pt>
                <c:pt idx="3">
                  <c:v>2505867.1200000006</c:v>
                </c:pt>
              </c:numCache>
            </c:numRef>
          </c:val>
          <c:extLst>
            <c:ext xmlns:c16="http://schemas.microsoft.com/office/drawing/2014/chart" uri="{C3380CC4-5D6E-409C-BE32-E72D297353CC}">
              <c16:uniqueId val="{00000008-3324-49BF-9951-5A400072CDF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388888888888888"/>
          <c:y val="0.22726633129192184"/>
          <c:w val="0.40555555555555556"/>
          <c:h val="0.735024061731425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200" dirty="0">
                <a:latin typeface="Arial" panose="020B0604020202020204" pitchFamily="34" charset="0"/>
                <a:cs typeface="Arial" panose="020B0604020202020204" pitchFamily="34" charset="0"/>
              </a:rPr>
              <a:t>Spend on</a:t>
            </a:r>
            <a:r>
              <a:rPr lang="en-GB" sz="1200" baseline="0" dirty="0">
                <a:latin typeface="Arial" panose="020B0604020202020204" pitchFamily="34" charset="0"/>
                <a:cs typeface="Arial" panose="020B0604020202020204" pitchFamily="34" charset="0"/>
              </a:rPr>
              <a:t> Supported Living </a:t>
            </a:r>
            <a:r>
              <a:rPr lang="en-GB" sz="1200" baseline="0" dirty="0" smtClean="0">
                <a:latin typeface="Arial" panose="020B0604020202020204" pitchFamily="34" charset="0"/>
                <a:cs typeface="Arial" panose="020B0604020202020204" pitchFamily="34" charset="0"/>
              </a:rPr>
              <a:t>by </a:t>
            </a:r>
            <a:r>
              <a:rPr lang="en-GB" sz="1200" baseline="0" dirty="0">
                <a:latin typeface="Arial" panose="020B0604020202020204" pitchFamily="34" charset="0"/>
                <a:cs typeface="Arial" panose="020B0604020202020204" pitchFamily="34" charset="0"/>
              </a:rPr>
              <a:t>group (Independent sector) </a:t>
            </a:r>
            <a:endParaRPr lang="en-GB" sz="1200" dirty="0">
              <a:latin typeface="Arial" panose="020B0604020202020204" pitchFamily="34" charset="0"/>
              <a:cs typeface="Arial" panose="020B0604020202020204" pitchFamily="34" charset="0"/>
            </a:endParaRPr>
          </a:p>
        </c:rich>
      </c:tx>
      <c:layout>
        <c:manualLayout>
          <c:xMode val="edge"/>
          <c:yMode val="edge"/>
          <c:x val="0.1028562324724118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236672953532265"/>
          <c:y val="0.13895886073961469"/>
          <c:w val="0.33843280416418531"/>
          <c:h val="0.5548843844308739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F7-4E67-994F-051744E49A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F7-4E67-994F-051744E49A0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FF7-4E67-994F-051744E49A0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FF7-4E67-994F-051744E49A0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FF7-4E67-994F-051744E49A0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FF7-4E67-994F-051744E49A0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FF7-4E67-994F-051744E49A0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FF7-4E67-994F-051744E49A0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FF7-4E67-994F-051744E49A0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FF7-4E67-994F-051744E49A01}"/>
              </c:ext>
            </c:extLst>
          </c:dPt>
          <c:dLbls>
            <c:delete val="1"/>
          </c:dLbls>
          <c:cat>
            <c:strRef>
              <c:f>Sheet2!$A$1:$A$10</c:f>
              <c:strCache>
                <c:ptCount val="10"/>
                <c:pt idx="0">
                  <c:v>Physical support - adults (18–64)</c:v>
                </c:pt>
                <c:pt idx="1">
                  <c:v>Physical support - older people (65+)</c:v>
                </c:pt>
                <c:pt idx="2">
                  <c:v>Sensory support - adults (18–64)</c:v>
                </c:pt>
                <c:pt idx="3">
                  <c:v>Sensory support - older people (65+)</c:v>
                </c:pt>
                <c:pt idx="4">
                  <c:v>Support with memory and cognition - adults (18–64)</c:v>
                </c:pt>
                <c:pt idx="5">
                  <c:v>Support with memory and cognition - older people (65+)</c:v>
                </c:pt>
                <c:pt idx="6">
                  <c:v>Learning disability support - adults (18–64)</c:v>
                </c:pt>
                <c:pt idx="7">
                  <c:v>Learning disability support - older people (65+)</c:v>
                </c:pt>
                <c:pt idx="8">
                  <c:v>Mental health support - adults (18–64)</c:v>
                </c:pt>
                <c:pt idx="9">
                  <c:v>Mental health support - older people (65+)</c:v>
                </c:pt>
              </c:strCache>
            </c:strRef>
          </c:cat>
          <c:val>
            <c:numRef>
              <c:f>Sheet2!$B$1:$B$10</c:f>
              <c:numCache>
                <c:formatCode>"£"#,##0</c:formatCode>
                <c:ptCount val="10"/>
                <c:pt idx="0">
                  <c:v>302734.65000000002</c:v>
                </c:pt>
                <c:pt idx="1">
                  <c:v>37211.57</c:v>
                </c:pt>
                <c:pt idx="2">
                  <c:v>18969.53</c:v>
                </c:pt>
                <c:pt idx="4">
                  <c:v>8425.9699999999993</c:v>
                </c:pt>
                <c:pt idx="6">
                  <c:v>3564162.08</c:v>
                </c:pt>
                <c:pt idx="7">
                  <c:v>293587.13</c:v>
                </c:pt>
                <c:pt idx="8">
                  <c:v>1550097.72</c:v>
                </c:pt>
                <c:pt idx="9">
                  <c:v>228.8</c:v>
                </c:pt>
              </c:numCache>
            </c:numRef>
          </c:val>
          <c:extLst>
            <c:ext xmlns:c16="http://schemas.microsoft.com/office/drawing/2014/chart" uri="{C3380CC4-5D6E-409C-BE32-E72D297353CC}">
              <c16:uniqueId val="{00000014-1FF7-4E67-994F-051744E49A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1575167381538356"/>
          <c:y val="0.10102821521754152"/>
          <c:w val="0.46912595238435761"/>
          <c:h val="0.87501990900235427"/>
        </c:manualLayout>
      </c:layout>
      <c:overlay val="1"/>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0475" cy="497046"/>
          </a:xfrm>
          <a:prstGeom prst="rect">
            <a:avLst/>
          </a:prstGeom>
        </p:spPr>
        <p:txBody>
          <a:bodyPr vert="horz" lIns="91575" tIns="45788" rIns="91575" bIns="45788" rtlCol="0"/>
          <a:lstStyle>
            <a:lvl1pPr algn="l">
              <a:defRPr sz="1200"/>
            </a:lvl1pPr>
          </a:lstStyle>
          <a:p>
            <a:endParaRPr lang="en-GB" dirty="0"/>
          </a:p>
        </p:txBody>
      </p:sp>
      <p:sp>
        <p:nvSpPr>
          <p:cNvPr id="3" name="Date Placeholder 2"/>
          <p:cNvSpPr>
            <a:spLocks noGrp="1"/>
          </p:cNvSpPr>
          <p:nvPr>
            <p:ph type="dt" idx="1"/>
          </p:nvPr>
        </p:nvSpPr>
        <p:spPr>
          <a:xfrm>
            <a:off x="3856740" y="1"/>
            <a:ext cx="2950475" cy="497046"/>
          </a:xfrm>
          <a:prstGeom prst="rect">
            <a:avLst/>
          </a:prstGeom>
        </p:spPr>
        <p:txBody>
          <a:bodyPr vert="horz" lIns="91575" tIns="45788" rIns="91575" bIns="45788" rtlCol="0"/>
          <a:lstStyle>
            <a:lvl1pPr algn="r">
              <a:defRPr sz="1200"/>
            </a:lvl1pPr>
          </a:lstStyle>
          <a:p>
            <a:fld id="{1AB14843-7F07-4D05-9A13-23CED22B4424}" type="datetimeFigureOut">
              <a:rPr lang="en-GB" smtClean="0"/>
              <a:t>01/08/2023</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5" tIns="45788" rIns="91575" bIns="45788" rtlCol="0" anchor="ctr"/>
          <a:lstStyle/>
          <a:p>
            <a:endParaRPr lang="en-GB" dirty="0"/>
          </a:p>
        </p:txBody>
      </p:sp>
      <p:sp>
        <p:nvSpPr>
          <p:cNvPr id="5" name="Notes Placeholder 4"/>
          <p:cNvSpPr>
            <a:spLocks noGrp="1"/>
          </p:cNvSpPr>
          <p:nvPr>
            <p:ph type="body" sz="quarter" idx="3"/>
          </p:nvPr>
        </p:nvSpPr>
        <p:spPr>
          <a:xfrm>
            <a:off x="680880" y="4721942"/>
            <a:ext cx="5447030" cy="4473416"/>
          </a:xfrm>
          <a:prstGeom prst="rect">
            <a:avLst/>
          </a:prstGeom>
        </p:spPr>
        <p:txBody>
          <a:bodyPr vert="horz" lIns="91575" tIns="45788" rIns="91575" bIns="457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42155"/>
            <a:ext cx="2950475" cy="497046"/>
          </a:xfrm>
          <a:prstGeom prst="rect">
            <a:avLst/>
          </a:prstGeom>
        </p:spPr>
        <p:txBody>
          <a:bodyPr vert="horz" lIns="91575" tIns="45788" rIns="91575" bIns="4578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40" y="9442155"/>
            <a:ext cx="2950475" cy="497046"/>
          </a:xfrm>
          <a:prstGeom prst="rect">
            <a:avLst/>
          </a:prstGeom>
        </p:spPr>
        <p:txBody>
          <a:bodyPr vert="horz" lIns="91575" tIns="45788" rIns="91575" bIns="45788" rtlCol="0" anchor="b"/>
          <a:lstStyle>
            <a:lvl1pPr algn="r">
              <a:defRPr sz="1200"/>
            </a:lvl1pPr>
          </a:lstStyle>
          <a:p>
            <a:fld id="{EA2A3FD9-D12F-4D9B-8D91-4985356C8B1A}" type="slidenum">
              <a:rPr lang="en-GB" smtClean="0"/>
              <a:t>‹#›</a:t>
            </a:fld>
            <a:endParaRPr lang="en-GB" dirty="0"/>
          </a:p>
        </p:txBody>
      </p:sp>
    </p:spTree>
    <p:extLst>
      <p:ext uri="{BB962C8B-B14F-4D97-AF65-F5344CB8AC3E}">
        <p14:creationId xmlns:p14="http://schemas.microsoft.com/office/powerpoint/2010/main" val="258191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1</a:t>
            </a:fld>
            <a:endParaRPr lang="en-GB" dirty="0"/>
          </a:p>
        </p:txBody>
      </p:sp>
    </p:spTree>
    <p:extLst>
      <p:ext uri="{BB962C8B-B14F-4D97-AF65-F5344CB8AC3E}">
        <p14:creationId xmlns:p14="http://schemas.microsoft.com/office/powerpoint/2010/main" val="233635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a:t>
            </a:fld>
            <a:endParaRPr lang="en-GB" dirty="0"/>
          </a:p>
        </p:txBody>
      </p:sp>
    </p:spTree>
    <p:extLst>
      <p:ext uri="{BB962C8B-B14F-4D97-AF65-F5344CB8AC3E}">
        <p14:creationId xmlns:p14="http://schemas.microsoft.com/office/powerpoint/2010/main" val="51758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4</a:t>
            </a:fld>
            <a:endParaRPr lang="en-GB" dirty="0"/>
          </a:p>
        </p:txBody>
      </p:sp>
    </p:spTree>
    <p:extLst>
      <p:ext uri="{BB962C8B-B14F-4D97-AF65-F5344CB8AC3E}">
        <p14:creationId xmlns:p14="http://schemas.microsoft.com/office/powerpoint/2010/main" val="379730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6</a:t>
            </a:fld>
            <a:endParaRPr lang="en-GB" dirty="0"/>
          </a:p>
        </p:txBody>
      </p:sp>
    </p:spTree>
    <p:extLst>
      <p:ext uri="{BB962C8B-B14F-4D97-AF65-F5344CB8AC3E}">
        <p14:creationId xmlns:p14="http://schemas.microsoft.com/office/powerpoint/2010/main" val="91667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30</a:t>
            </a:fld>
            <a:endParaRPr lang="en-GB" dirty="0"/>
          </a:p>
        </p:txBody>
      </p:sp>
    </p:spTree>
    <p:extLst>
      <p:ext uri="{BB962C8B-B14F-4D97-AF65-F5344CB8AC3E}">
        <p14:creationId xmlns:p14="http://schemas.microsoft.com/office/powerpoint/2010/main" val="240645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33</a:t>
            </a:fld>
            <a:endParaRPr lang="en-GB" dirty="0"/>
          </a:p>
        </p:txBody>
      </p:sp>
    </p:spTree>
    <p:extLst>
      <p:ext uri="{BB962C8B-B14F-4D97-AF65-F5344CB8AC3E}">
        <p14:creationId xmlns:p14="http://schemas.microsoft.com/office/powerpoint/2010/main" val="227633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34</a:t>
            </a:fld>
            <a:endParaRPr lang="en-GB" dirty="0"/>
          </a:p>
        </p:txBody>
      </p:sp>
    </p:spTree>
    <p:extLst>
      <p:ext uri="{BB962C8B-B14F-4D97-AF65-F5344CB8AC3E}">
        <p14:creationId xmlns:p14="http://schemas.microsoft.com/office/powerpoint/2010/main" val="12881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37</a:t>
            </a:fld>
            <a:endParaRPr lang="en-GB" dirty="0"/>
          </a:p>
        </p:txBody>
      </p:sp>
    </p:spTree>
    <p:extLst>
      <p:ext uri="{BB962C8B-B14F-4D97-AF65-F5344CB8AC3E}">
        <p14:creationId xmlns:p14="http://schemas.microsoft.com/office/powerpoint/2010/main" val="387852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2A3FD9-D12F-4D9B-8D91-4985356C8B1A}" type="slidenum">
              <a:rPr lang="en-GB" smtClean="0"/>
              <a:t>38</a:t>
            </a:fld>
            <a:endParaRPr lang="en-GB" dirty="0"/>
          </a:p>
        </p:txBody>
      </p:sp>
    </p:spTree>
    <p:extLst>
      <p:ext uri="{BB962C8B-B14F-4D97-AF65-F5344CB8AC3E}">
        <p14:creationId xmlns:p14="http://schemas.microsoft.com/office/powerpoint/2010/main" val="39168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D5CE7D-C368-49AC-86A2-829CCF649053}" type="datetime1">
              <a:rPr lang="en-GB" smtClean="0"/>
              <a:t>01/08/2023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200499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C3827-005D-4331-9171-C8AFA550020F}" type="datetime1">
              <a:rPr lang="en-GB" smtClean="0"/>
              <a:t>01/08/2023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171641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459A92-ED1C-4FAB-9BAA-3AABBBA29C6D}" type="datetime1">
              <a:rPr lang="en-GB" smtClean="0"/>
              <a:t>01/08/2023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604764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081"/>
            <a:ext cx="8229600" cy="628473"/>
          </a:xfrm>
          <a:prstGeom prst="rect">
            <a:avLst/>
          </a:prstGeom>
        </p:spPr>
        <p:txBody>
          <a:bodyPr vert="horz"/>
          <a:lstStyle>
            <a:lvl1pPr>
              <a:defRPr sz="3000" b="1">
                <a:latin typeface="Arial"/>
                <a:cs typeface="Arial"/>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7200" y="1200150"/>
            <a:ext cx="8229600" cy="4670425"/>
          </a:xfrm>
          <a:prstGeom prst="rect">
            <a:avLst/>
          </a:prstGeom>
        </p:spPr>
        <p:txBody>
          <a:bodyPr vert="horz"/>
          <a:lstStyle>
            <a:lvl1pPr marL="0" indent="0">
              <a:buNone/>
              <a:defRPr sz="2000" baseline="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44389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06BFAE-3A7F-4435-A424-7DB0EE54120F}" type="datetime1">
              <a:rPr lang="en-GB" smtClean="0"/>
              <a:t>01/08/2023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84638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D2CE6-0513-4368-97CF-F51E83E35138}" type="datetime1">
              <a:rPr lang="en-GB" smtClean="0"/>
              <a:t>01/08/2023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198855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B7E10C-B72F-492F-968E-23DC49E7453D}" type="datetime1">
              <a:rPr lang="en-GB" smtClean="0"/>
              <a:t>01/08/2023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198811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29A5EC-95CB-4C80-8AFD-EB4E1BA465EF}" type="datetime1">
              <a:rPr lang="en-GB" smtClean="0"/>
              <a:t>01/08/2023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249896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802836-2D7D-425A-94FE-EAB9A50A6EE9}" type="datetime1">
              <a:rPr lang="en-GB" smtClean="0"/>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181314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9F01F-CA53-4568-9495-8E194C78B71D}" type="datetime1">
              <a:rPr lang="en-GB" smtClean="0"/>
              <a:t>01/08/2023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233112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CF222-247F-4A80-9021-DCCAD1DDA377}" type="datetime1">
              <a:rPr lang="en-GB" smtClean="0"/>
              <a:t>01/08/2023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62712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98F67-E0E7-4027-A1F9-B13BA39E4EDF}" type="datetime1">
              <a:rPr lang="en-GB" smtClean="0"/>
              <a:t>01/08/2023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FD0B90-7576-4160-AEBD-9E5EAB915F6A}" type="slidenum">
              <a:rPr lang="en-GB" smtClean="0"/>
              <a:t>‹#›</a:t>
            </a:fld>
            <a:endParaRPr lang="en-GB" dirty="0"/>
          </a:p>
        </p:txBody>
      </p:sp>
    </p:spTree>
    <p:extLst>
      <p:ext uri="{BB962C8B-B14F-4D97-AF65-F5344CB8AC3E}">
        <p14:creationId xmlns:p14="http://schemas.microsoft.com/office/powerpoint/2010/main" val="150867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2FF02-78C7-46BB-967E-6F3C430F16C2}" type="datetime1">
              <a:rPr lang="en-GB" smtClean="0"/>
              <a:t>01/08/2023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D0B90-7576-4160-AEBD-9E5EAB915F6A}" type="slidenum">
              <a:rPr lang="en-GB" smtClean="0"/>
              <a:t>‹#›</a:t>
            </a:fld>
            <a:endParaRPr lang="en-GB" dirty="0"/>
          </a:p>
        </p:txBody>
      </p:sp>
    </p:spTree>
    <p:extLst>
      <p:ext uri="{BB962C8B-B14F-4D97-AF65-F5344CB8AC3E}">
        <p14:creationId xmlns:p14="http://schemas.microsoft.com/office/powerpoint/2010/main" val="353689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cid:ii_kc1vyv2t0"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uton.gov.uk/Council_government_and_democracy/Lists/LutonDocuments/PDF/Corporate%20Finance/Procurement/procurement-strategy.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ommissioningsupport@luton.gov.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FD0B90-7576-4160-AEBD-9E5EAB915F6A}" type="slidenum">
              <a:rPr lang="en-GB" smtClean="0"/>
              <a:pPr/>
              <a:t>1</a:t>
            </a:fld>
            <a:endParaRPr lang="en-GB" dirty="0"/>
          </a:p>
        </p:txBody>
      </p:sp>
      <p:pic>
        <p:nvPicPr>
          <p:cNvPr id="3" name="Picture 2" descr="Photo of Luton's town h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073"/>
            <a:ext cx="4788024" cy="6939165"/>
          </a:xfrm>
          <a:prstGeom prst="rect">
            <a:avLst/>
          </a:prstGeom>
        </p:spPr>
      </p:pic>
      <p:sp>
        <p:nvSpPr>
          <p:cNvPr id="7" name="Title 6"/>
          <p:cNvSpPr>
            <a:spLocks noGrp="1"/>
          </p:cNvSpPr>
          <p:nvPr>
            <p:ph type="ctrTitle"/>
          </p:nvPr>
        </p:nvSpPr>
        <p:spPr>
          <a:xfrm>
            <a:off x="467544" y="2492896"/>
            <a:ext cx="3412002" cy="1470025"/>
          </a:xfrm>
        </p:spPr>
        <p:txBody>
          <a:bodyPr>
            <a:normAutofit fontScale="90000"/>
          </a:bodyPr>
          <a:lstStyle/>
          <a:p>
            <a:r>
              <a:rPr lang="en-GB" b="1" dirty="0" smtClean="0">
                <a:solidFill>
                  <a:srgbClr val="7030A0"/>
                </a:solidFill>
              </a:rPr>
              <a:t>Shaping the Adult Social Care market: Luton’s Market Position Statement</a:t>
            </a:r>
            <a:endParaRPr lang="en-GB" b="1" dirty="0">
              <a:solidFill>
                <a:srgbClr val="7030A0"/>
              </a:solidFill>
            </a:endParaRPr>
          </a:p>
        </p:txBody>
      </p:sp>
      <p:sp>
        <p:nvSpPr>
          <p:cNvPr id="4" name="TextBox 3"/>
          <p:cNvSpPr txBox="1"/>
          <p:nvPr/>
        </p:nvSpPr>
        <p:spPr>
          <a:xfrm>
            <a:off x="611560" y="5877272"/>
            <a:ext cx="2736304" cy="369332"/>
          </a:xfrm>
          <a:prstGeom prst="rect">
            <a:avLst/>
          </a:prstGeom>
          <a:noFill/>
        </p:spPr>
        <p:txBody>
          <a:bodyPr wrap="square" rtlCol="0">
            <a:spAutoFit/>
          </a:bodyPr>
          <a:lstStyle/>
          <a:p>
            <a:pPr algn="ctr"/>
            <a:r>
              <a:rPr lang="en-GB" b="1" dirty="0" smtClean="0">
                <a:solidFill>
                  <a:srgbClr val="7030A0"/>
                </a:solidFill>
              </a:rPr>
              <a:t>January 2021</a:t>
            </a:r>
            <a:endParaRPr lang="en-GB" dirty="0"/>
          </a:p>
        </p:txBody>
      </p:sp>
      <p:pic>
        <p:nvPicPr>
          <p:cNvPr id="15" name="Picture 14" descr="Luton Borough Council's logo" title="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4"/>
          <a:stretch>
            <a:fillRect/>
          </a:stretch>
        </p:blipFill>
        <p:spPr>
          <a:xfrm>
            <a:off x="110738" y="162552"/>
            <a:ext cx="1666471" cy="648072"/>
          </a:xfrm>
          <a:prstGeom prst="rect">
            <a:avLst/>
          </a:prstGeom>
        </p:spPr>
      </p:pic>
    </p:spTree>
    <p:extLst>
      <p:ext uri="{BB962C8B-B14F-4D97-AF65-F5344CB8AC3E}">
        <p14:creationId xmlns:p14="http://schemas.microsoft.com/office/powerpoint/2010/main" val="200938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10</a:t>
            </a:fld>
            <a:endParaRPr lang="en-GB" dirty="0"/>
          </a:p>
        </p:txBody>
      </p:sp>
      <p:sp>
        <p:nvSpPr>
          <p:cNvPr id="12" name="Title 1"/>
          <p:cNvSpPr>
            <a:spLocks noGrp="1"/>
          </p:cNvSpPr>
          <p:nvPr>
            <p:ph type="title"/>
          </p:nvPr>
        </p:nvSpPr>
        <p:spPr>
          <a:xfrm>
            <a:off x="385856" y="254515"/>
            <a:ext cx="8229600" cy="870229"/>
          </a:xfrm>
        </p:spPr>
        <p:txBody>
          <a:bodyPr/>
          <a:lstStyle/>
          <a:p>
            <a:pPr eaLnBrk="1" hangingPunct="1"/>
            <a:r>
              <a:rPr lang="en-GB" altLang="en-US" sz="2400" b="1" dirty="0">
                <a:solidFill>
                  <a:srgbClr val="7030A0"/>
                </a:solidFill>
                <a:latin typeface="Arial" charset="0"/>
                <a:ea typeface="ＭＳ Ｐゴシック" pitchFamily="34" charset="-128"/>
              </a:rPr>
              <a:t>Background</a:t>
            </a:r>
          </a:p>
        </p:txBody>
      </p:sp>
      <p:sp>
        <p:nvSpPr>
          <p:cNvPr id="2" name="Content Placeholder 1">
            <a:extLst>
              <a:ext uri="{FF2B5EF4-FFF2-40B4-BE49-F238E27FC236}">
                <a16:creationId xmlns:a16="http://schemas.microsoft.com/office/drawing/2014/main" id="{CE9AA582-1CAF-384E-BE2F-7C2B357A8983}"/>
              </a:ext>
            </a:extLst>
          </p:cNvPr>
          <p:cNvSpPr>
            <a:spLocks noGrp="1"/>
          </p:cNvSpPr>
          <p:nvPr>
            <p:ph idx="1"/>
          </p:nvPr>
        </p:nvSpPr>
        <p:spPr>
          <a:xfrm>
            <a:off x="481684" y="1124744"/>
            <a:ext cx="8229600" cy="5464965"/>
          </a:xfrm>
        </p:spPr>
        <p:txBody>
          <a:bodyPr>
            <a:normAutofit fontScale="92500" lnSpcReduction="10000"/>
          </a:bodyPr>
          <a:lstStyle/>
          <a:p>
            <a:r>
              <a:rPr lang="en-GB" sz="1600" dirty="0">
                <a:latin typeface="Arial" panose="020B0604020202020204" pitchFamily="34" charset="0"/>
                <a:cs typeface="Arial" panose="020B0604020202020204" pitchFamily="34" charset="0"/>
              </a:rPr>
              <a:t>Market shaping of adult social care services is a Local Authority duty under the Care Act 2014</a:t>
            </a:r>
          </a:p>
          <a:p>
            <a:pPr marL="457200" lvl="1" indent="0">
              <a:buNone/>
            </a:pPr>
            <a:r>
              <a:rPr lang="en-GB" sz="1600" i="1" dirty="0">
                <a:latin typeface="Arial" panose="020B0604020202020204" pitchFamily="34" charset="0"/>
                <a:cs typeface="Arial" panose="020B0604020202020204" pitchFamily="34" charset="0"/>
              </a:rPr>
              <a:t>“communicate needs and supply analysis to provide the market with sufficient signals, intelligence and understanding to react effectively and meet demand and encourage a continuing dialogue with </a:t>
            </a:r>
            <a:r>
              <a:rPr lang="en-GB" sz="1600" i="1" dirty="0" smtClean="0">
                <a:latin typeface="Arial" panose="020B0604020202020204" pitchFamily="34" charset="0"/>
                <a:cs typeface="Arial" panose="020B0604020202020204" pitchFamily="34" charset="0"/>
              </a:rPr>
              <a:t>stakeholders </a:t>
            </a:r>
            <a:r>
              <a:rPr lang="en-GB" sz="1600" i="1" dirty="0">
                <a:latin typeface="Arial" panose="020B0604020202020204" pitchFamily="34" charset="0"/>
                <a:cs typeface="Arial" panose="020B0604020202020204" pitchFamily="34" charset="0"/>
              </a:rPr>
              <a:t>and providers”.</a:t>
            </a:r>
          </a:p>
          <a:p>
            <a:r>
              <a:rPr lang="en-GB" sz="1600" dirty="0">
                <a:latin typeface="Arial" panose="020B0604020202020204" pitchFamily="34" charset="0"/>
                <a:cs typeface="Arial" panose="020B0604020202020204" pitchFamily="34" charset="0"/>
              </a:rPr>
              <a:t>A Market Position Statement (MPS) is considered best practice but it is as much about the process as the output</a:t>
            </a:r>
          </a:p>
          <a:p>
            <a:r>
              <a:rPr lang="en-GB" sz="1600" dirty="0">
                <a:latin typeface="Arial" panose="020B0604020202020204" pitchFamily="34" charset="0"/>
                <a:cs typeface="Arial" panose="020B0604020202020204" pitchFamily="34" charset="0"/>
              </a:rPr>
              <a:t>Luton’s MPS was last fully reviewed in 2016, and some areas require updating</a:t>
            </a:r>
          </a:p>
          <a:p>
            <a:r>
              <a:rPr lang="en-GB" sz="1600" dirty="0">
                <a:latin typeface="Arial" panose="020B0604020202020204" pitchFamily="34" charset="0"/>
                <a:cs typeface="Arial" panose="020B0604020202020204" pitchFamily="34" charset="0"/>
              </a:rPr>
              <a:t>The remit is adult social care but wider integrated and support services </a:t>
            </a:r>
            <a:r>
              <a:rPr lang="en-GB" sz="1600" dirty="0" smtClean="0">
                <a:latin typeface="Arial" panose="020B0604020202020204" pitchFamily="34" charset="0"/>
                <a:cs typeface="Arial" panose="020B0604020202020204" pitchFamily="34" charset="0"/>
              </a:rPr>
              <a:t>should </a:t>
            </a:r>
            <a:r>
              <a:rPr lang="en-GB" sz="1600" dirty="0">
                <a:latin typeface="Arial" panose="020B0604020202020204" pitchFamily="34" charset="0"/>
                <a:cs typeface="Arial" panose="020B0604020202020204" pitchFamily="34" charset="0"/>
              </a:rPr>
              <a:t>be included </a:t>
            </a:r>
          </a:p>
          <a:p>
            <a:r>
              <a:rPr lang="en-GB" sz="1600" dirty="0">
                <a:latin typeface="Arial" panose="020B0604020202020204" pitchFamily="34" charset="0"/>
                <a:cs typeface="Arial" panose="020B0604020202020204" pitchFamily="34" charset="0"/>
              </a:rPr>
              <a:t>MPS guidance recommends the content includes:</a:t>
            </a:r>
          </a:p>
          <a:p>
            <a:pPr lvl="1" fontAlgn="base"/>
            <a:r>
              <a:rPr lang="en-GB" sz="1600" dirty="0">
                <a:latin typeface="Arial" panose="020B0604020202020204" pitchFamily="34" charset="0"/>
                <a:cs typeface="Arial" panose="020B0604020202020204" pitchFamily="34" charset="0"/>
              </a:rPr>
              <a:t>information on </a:t>
            </a:r>
            <a:r>
              <a:rPr lang="en-GB" sz="1600" b="1" dirty="0">
                <a:latin typeface="Arial" panose="020B0604020202020204" pitchFamily="34" charset="0"/>
                <a:cs typeface="Arial" panose="020B0604020202020204" pitchFamily="34" charset="0"/>
              </a:rPr>
              <a:t>direction of travel and policy intent</a:t>
            </a:r>
          </a:p>
          <a:p>
            <a:pPr lvl="1" fontAlgn="base"/>
            <a:r>
              <a:rPr lang="en-GB" sz="1600" dirty="0">
                <a:latin typeface="Arial" panose="020B0604020202020204" pitchFamily="34" charset="0"/>
                <a:cs typeface="Arial" panose="020B0604020202020204" pitchFamily="34" charset="0"/>
              </a:rPr>
              <a:t>key information and statistics on </a:t>
            </a:r>
            <a:r>
              <a:rPr lang="en-GB" sz="1600" b="1" dirty="0">
                <a:latin typeface="Arial" panose="020B0604020202020204" pitchFamily="34" charset="0"/>
                <a:cs typeface="Arial" panose="020B0604020202020204" pitchFamily="34" charset="0"/>
              </a:rPr>
              <a:t>needs, demand and trends</a:t>
            </a:r>
            <a:r>
              <a:rPr lang="en-GB" sz="1600" dirty="0">
                <a:latin typeface="Arial" panose="020B0604020202020204" pitchFamily="34" charset="0"/>
                <a:cs typeface="Arial" panose="020B0604020202020204" pitchFamily="34" charset="0"/>
              </a:rPr>
              <a:t>, (including for specialised services, personalisation, integration, housing, community services, information services and advocacy, and carers’ services), </a:t>
            </a:r>
          </a:p>
          <a:p>
            <a:pPr lvl="1" fontAlgn="base"/>
            <a:r>
              <a:rPr lang="en-GB" sz="1600" dirty="0">
                <a:latin typeface="Arial" panose="020B0604020202020204" pitchFamily="34" charset="0"/>
                <a:cs typeface="Arial" panose="020B0604020202020204" pitchFamily="34" charset="0"/>
              </a:rPr>
              <a:t>information from </a:t>
            </a:r>
            <a:r>
              <a:rPr lang="en-GB" sz="1600" b="1" dirty="0">
                <a:latin typeface="Arial" panose="020B0604020202020204" pitchFamily="34" charset="0"/>
                <a:cs typeface="Arial" panose="020B0604020202020204" pitchFamily="34" charset="0"/>
              </a:rPr>
              <a:t>consumer research </a:t>
            </a:r>
            <a:r>
              <a:rPr lang="en-GB" sz="1600" dirty="0">
                <a:latin typeface="Arial" panose="020B0604020202020204" pitchFamily="34" charset="0"/>
                <a:cs typeface="Arial" panose="020B0604020202020204" pitchFamily="34" charset="0"/>
              </a:rPr>
              <a:t>and other sources about </a:t>
            </a:r>
            <a:r>
              <a:rPr lang="en-GB" sz="1600" b="1" dirty="0">
                <a:latin typeface="Arial" panose="020B0604020202020204" pitchFamily="34" charset="0"/>
                <a:cs typeface="Arial" panose="020B0604020202020204" pitchFamily="34" charset="0"/>
              </a:rPr>
              <a:t>people’s needs and wants</a:t>
            </a:r>
          </a:p>
          <a:p>
            <a:pPr lvl="1" fontAlgn="base"/>
            <a:r>
              <a:rPr lang="en-GB" sz="1600" dirty="0">
                <a:latin typeface="Arial" panose="020B0604020202020204" pitchFamily="34" charset="0"/>
                <a:cs typeface="Arial" panose="020B0604020202020204" pitchFamily="34" charset="0"/>
              </a:rPr>
              <a:t>information to put the authority’s needs in a </a:t>
            </a:r>
            <a:r>
              <a:rPr lang="en-GB" sz="1600" b="1" dirty="0">
                <a:latin typeface="Arial" panose="020B0604020202020204" pitchFamily="34" charset="0"/>
                <a:cs typeface="Arial" panose="020B0604020202020204" pitchFamily="34" charset="0"/>
              </a:rPr>
              <a:t>national context</a:t>
            </a:r>
          </a:p>
          <a:p>
            <a:pPr lvl="1" fontAlgn="base"/>
            <a:r>
              <a:rPr lang="en-GB" sz="1600" dirty="0">
                <a:latin typeface="Arial" panose="020B0604020202020204" pitchFamily="34" charset="0"/>
                <a:cs typeface="Arial" panose="020B0604020202020204" pitchFamily="34" charset="0"/>
              </a:rPr>
              <a:t>an indication of current and future authority </a:t>
            </a:r>
            <a:r>
              <a:rPr lang="en-GB" sz="1600" b="1" dirty="0">
                <a:latin typeface="Arial" panose="020B0604020202020204" pitchFamily="34" charset="0"/>
                <a:cs typeface="Arial" panose="020B0604020202020204" pitchFamily="34" charset="0"/>
              </a:rPr>
              <a:t>resourcing and financial forecasts</a:t>
            </a:r>
          </a:p>
          <a:p>
            <a:pPr lvl="1" fontAlgn="base"/>
            <a:r>
              <a:rPr lang="en-GB" sz="1600" dirty="0">
                <a:latin typeface="Arial" panose="020B0604020202020204" pitchFamily="34" charset="0"/>
                <a:cs typeface="Arial" panose="020B0604020202020204" pitchFamily="34" charset="0"/>
              </a:rPr>
              <a:t>a summary of </a:t>
            </a:r>
            <a:r>
              <a:rPr lang="en-GB" sz="1600" b="1" dirty="0">
                <a:latin typeface="Arial" panose="020B0604020202020204" pitchFamily="34" charset="0"/>
                <a:cs typeface="Arial" panose="020B0604020202020204" pitchFamily="34" charset="0"/>
              </a:rPr>
              <a:t>supply and demand</a:t>
            </a:r>
            <a:r>
              <a:rPr lang="en-GB" sz="1600" dirty="0">
                <a:latin typeface="Arial" panose="020B0604020202020204" pitchFamily="34" charset="0"/>
                <a:cs typeface="Arial" panose="020B0604020202020204" pitchFamily="34" charset="0"/>
              </a:rPr>
              <a:t>, the authority’s ambitions for </a:t>
            </a:r>
            <a:r>
              <a:rPr lang="en-GB" sz="1600" b="1" dirty="0">
                <a:latin typeface="Arial" panose="020B0604020202020204" pitchFamily="34" charset="0"/>
                <a:cs typeface="Arial" panose="020B0604020202020204" pitchFamily="34" charset="0"/>
              </a:rPr>
              <a:t>quality improvements </a:t>
            </a:r>
            <a:r>
              <a:rPr lang="en-GB" sz="1600" dirty="0">
                <a:latin typeface="Arial" panose="020B0604020202020204" pitchFamily="34" charset="0"/>
                <a:cs typeface="Arial" panose="020B0604020202020204" pitchFamily="34" charset="0"/>
              </a:rPr>
              <a:t>and </a:t>
            </a:r>
            <a:r>
              <a:rPr lang="en-GB" sz="1600" b="1" dirty="0">
                <a:latin typeface="Arial" panose="020B0604020202020204" pitchFamily="34" charset="0"/>
                <a:cs typeface="Arial" panose="020B0604020202020204" pitchFamily="34" charset="0"/>
              </a:rPr>
              <a:t>new types of services and innovations</a:t>
            </a:r>
          </a:p>
          <a:p>
            <a:pPr lvl="1" fontAlgn="base"/>
            <a:r>
              <a:rPr lang="en-GB" sz="1600" dirty="0">
                <a:latin typeface="Arial" panose="020B0604020202020204" pitchFamily="34" charset="0"/>
                <a:cs typeface="Arial" panose="020B0604020202020204" pitchFamily="34" charset="0"/>
              </a:rPr>
              <a:t>details of, or cross-references to the local authority’s own </a:t>
            </a:r>
            <a:r>
              <a:rPr lang="en-GB" sz="1600" b="1" dirty="0">
                <a:latin typeface="Arial" panose="020B0604020202020204" pitchFamily="34" charset="0"/>
                <a:cs typeface="Arial" panose="020B0604020202020204" pitchFamily="34" charset="0"/>
              </a:rPr>
              <a:t>commissioning intentions, strategies and practices</a:t>
            </a:r>
            <a:r>
              <a:rPr lang="en-GB" sz="1600" dirty="0">
                <a:latin typeface="Arial" panose="020B0604020202020204" pitchFamily="34" charset="0"/>
                <a:cs typeface="Arial" panose="020B0604020202020204" pitchFamily="34" charset="0"/>
              </a:rPr>
              <a:t>.</a:t>
            </a:r>
          </a:p>
          <a:p>
            <a:endParaRPr lang="en-GB" sz="1400" dirty="0"/>
          </a:p>
        </p:txBody>
      </p:sp>
      <p:pic>
        <p:nvPicPr>
          <p:cNvPr id="6" name="Picture 5"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68285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smtClean="0">
                <a:solidFill>
                  <a:srgbClr val="7030A0"/>
                </a:solidFill>
              </a:rPr>
              <a:t>Luton 2020 – 2040: A place to thrive (1)</a:t>
            </a:r>
            <a:endParaRPr lang="en-GB" sz="2400" dirty="0">
              <a:solidFill>
                <a:srgbClr val="7030A0"/>
              </a:solidFill>
            </a:endParaRPr>
          </a:p>
        </p:txBody>
      </p:sp>
      <p:pic>
        <p:nvPicPr>
          <p:cNvPr id="2" name="Picture 1" descr="This slide is a visual slide summarising Luton's Population Wellbeing Strategy . &#10;&#10;Details of the strategy are available here:&#10;&#10;https://www.luton.gov.uk/Council_government_and_democracy/Lists/LutonDocuments/PDF/CPC/CPC%202020/Population-wellbeing-strategy-2019-2024.pdf"/>
          <p:cNvPicPr>
            <a:picLocks noChangeAspect="1"/>
          </p:cNvPicPr>
          <p:nvPr/>
        </p:nvPicPr>
        <p:blipFill>
          <a:blip r:embed="rId2"/>
          <a:stretch>
            <a:fillRect/>
          </a:stretch>
        </p:blipFill>
        <p:spPr>
          <a:xfrm>
            <a:off x="107504" y="116632"/>
            <a:ext cx="8826946" cy="6562391"/>
          </a:xfrm>
          <a:prstGeom prst="rect">
            <a:avLst/>
          </a:prstGeom>
        </p:spPr>
      </p:pic>
    </p:spTree>
    <p:extLst>
      <p:ext uri="{BB962C8B-B14F-4D97-AF65-F5344CB8AC3E}">
        <p14:creationId xmlns:p14="http://schemas.microsoft.com/office/powerpoint/2010/main" val="202510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pPr/>
              <a:t>12</a:t>
            </a:fld>
            <a:endParaRPr lang="en-GB" dirty="0"/>
          </a:p>
        </p:txBody>
      </p:sp>
      <p:sp>
        <p:nvSpPr>
          <p:cNvPr id="3" name="Title 2"/>
          <p:cNvSpPr>
            <a:spLocks noGrp="1"/>
          </p:cNvSpPr>
          <p:nvPr>
            <p:ph type="title"/>
          </p:nvPr>
        </p:nvSpPr>
        <p:spPr/>
        <p:txBody>
          <a:bodyPr>
            <a:normAutofit/>
          </a:bodyPr>
          <a:lstStyle/>
          <a:p>
            <a:r>
              <a:rPr lang="en-GB" sz="2400" b="1" dirty="0">
                <a:solidFill>
                  <a:srgbClr val="7030A0"/>
                </a:solidFill>
              </a:rPr>
              <a:t>Luton 2020 – 2040: A place to thrive </a:t>
            </a:r>
            <a:r>
              <a:rPr lang="en-GB" sz="2400" b="1" dirty="0" smtClean="0">
                <a:solidFill>
                  <a:srgbClr val="7030A0"/>
                </a:solidFill>
              </a:rPr>
              <a:t>(2)</a:t>
            </a:r>
            <a:endParaRPr lang="en-GB" sz="2400" b="1" dirty="0"/>
          </a:p>
        </p:txBody>
      </p:sp>
      <p:pic>
        <p:nvPicPr>
          <p:cNvPr id="8" name="Picture 7" descr="Luton 2020 - 2040: A place to thrive.&#10;&#10;Our strategies to achieve the uton 2020-2040 vision, by bulding an inclusive economy and enhancing the wellbeing of our population so that Luton is a healthy, fair and sustainable town where eeryone can thrive and no-one has to live in poverty."/>
          <p:cNvPicPr>
            <a:picLocks noChangeAspect="1"/>
          </p:cNvPicPr>
          <p:nvPr/>
        </p:nvPicPr>
        <p:blipFill>
          <a:blip r:embed="rId2"/>
          <a:stretch>
            <a:fillRect/>
          </a:stretch>
        </p:blipFill>
        <p:spPr>
          <a:xfrm>
            <a:off x="737939" y="226343"/>
            <a:ext cx="8010525" cy="1114425"/>
          </a:xfrm>
          <a:prstGeom prst="rect">
            <a:avLst/>
          </a:prstGeom>
        </p:spPr>
      </p:pic>
      <p:pic>
        <p:nvPicPr>
          <p:cNvPr id="15" name="Picture 14" descr="Aspects of the Population Wellbeing strategy:&#10;&#10;Living and working well&#10;Ageing and dying well&#10;Safe and cohesive community&#10;Quality and affordable housing&#10;&#10;See further details on the Population Wellbeing strategy here: https://www.luton.gov.uk/Council_government_and_democracy/Lists/LutonDocuments/PDF/CPC/CPC%202020/Population-wellbeing-strategy-2019-2024.pdf"/>
          <p:cNvPicPr>
            <a:picLocks noChangeAspect="1"/>
          </p:cNvPicPr>
          <p:nvPr/>
        </p:nvPicPr>
        <p:blipFill>
          <a:blip r:embed="rId3"/>
          <a:stretch>
            <a:fillRect/>
          </a:stretch>
        </p:blipFill>
        <p:spPr>
          <a:xfrm>
            <a:off x="711324" y="1322809"/>
            <a:ext cx="4076700" cy="3762375"/>
          </a:xfrm>
          <a:prstGeom prst="rect">
            <a:avLst/>
          </a:prstGeom>
        </p:spPr>
      </p:pic>
      <p:pic>
        <p:nvPicPr>
          <p:cNvPr id="16" name="Picture 15" descr="Population wellbeing strategy:&#10;&#10;A town build on fairness and social justice&#10;&#10;https://www.luton.gov.uk/Council_government_and_democracy/Lists/LutonDocuments/PDF/CPC/CPC%202020/Population-wellbeing-strategy-2019-2024.pdf"/>
          <p:cNvPicPr>
            <a:picLocks noChangeAspect="1"/>
          </p:cNvPicPr>
          <p:nvPr/>
        </p:nvPicPr>
        <p:blipFill>
          <a:blip r:embed="rId4"/>
          <a:stretch>
            <a:fillRect/>
          </a:stretch>
        </p:blipFill>
        <p:spPr>
          <a:xfrm>
            <a:off x="4783426" y="1299983"/>
            <a:ext cx="3965038" cy="2196845"/>
          </a:xfrm>
          <a:prstGeom prst="rect">
            <a:avLst/>
          </a:prstGeom>
        </p:spPr>
      </p:pic>
      <p:sp>
        <p:nvSpPr>
          <p:cNvPr id="18" name="TextBox 17"/>
          <p:cNvSpPr txBox="1"/>
          <p:nvPr/>
        </p:nvSpPr>
        <p:spPr>
          <a:xfrm>
            <a:off x="170348" y="5229200"/>
            <a:ext cx="8722132" cy="1569660"/>
          </a:xfrm>
          <a:prstGeom prst="rect">
            <a:avLst/>
          </a:prstGeom>
          <a:noFill/>
        </p:spPr>
        <p:txBody>
          <a:bodyPr wrap="square" rtlCol="0">
            <a:sp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Proactive and early intervention for people who are frail and </a:t>
            </a:r>
            <a:r>
              <a:rPr lang="en-GB" sz="1200" dirty="0" smtClean="0">
                <a:latin typeface="Arial" panose="020B0604020202020204" pitchFamily="34" charset="0"/>
                <a:cs typeface="Arial" panose="020B0604020202020204" pitchFamily="34" charset="0"/>
              </a:rPr>
              <a:t>older to </a:t>
            </a:r>
            <a:r>
              <a:rPr lang="en-GB" sz="1200" b="1" dirty="0" smtClean="0">
                <a:solidFill>
                  <a:srgbClr val="7030A0"/>
                </a:solidFill>
                <a:latin typeface="Arial" panose="020B0604020202020204" pitchFamily="34" charset="0"/>
                <a:cs typeface="Arial" panose="020B0604020202020204" pitchFamily="34" charset="0"/>
              </a:rPr>
              <a:t>reduce social isolation and support people to live independently</a:t>
            </a:r>
          </a:p>
          <a:p>
            <a:pPr marL="171450" lvl="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Appropriate </a:t>
            </a:r>
            <a:r>
              <a:rPr lang="en-GB" sz="1200" dirty="0">
                <a:latin typeface="Arial" panose="020B0604020202020204" pitchFamily="34" charset="0"/>
                <a:cs typeface="Arial" panose="020B0604020202020204" pitchFamily="34" charset="0"/>
              </a:rPr>
              <a:t>support for people with broader social care support </a:t>
            </a:r>
            <a:r>
              <a:rPr lang="en-GB" sz="1200" dirty="0" smtClean="0">
                <a:latin typeface="Arial" panose="020B0604020202020204" pitchFamily="34" charset="0"/>
                <a:cs typeface="Arial" panose="020B0604020202020204" pitchFamily="34" charset="0"/>
              </a:rPr>
              <a:t>needs and </a:t>
            </a:r>
            <a:r>
              <a:rPr lang="en-GB" sz="1200" b="1" dirty="0" smtClean="0">
                <a:solidFill>
                  <a:srgbClr val="7030A0"/>
                </a:solidFill>
                <a:latin typeface="Arial" panose="020B0604020202020204" pitchFamily="34" charset="0"/>
                <a:cs typeface="Arial" panose="020B0604020202020204" pitchFamily="34" charset="0"/>
              </a:rPr>
              <a:t>ensure housing is decent, safe and secure</a:t>
            </a:r>
          </a:p>
          <a:p>
            <a:pPr marL="171450" lvl="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Fewer households </a:t>
            </a:r>
            <a:r>
              <a:rPr lang="en-GB" sz="1200" b="1" dirty="0" smtClean="0">
                <a:solidFill>
                  <a:srgbClr val="7030A0"/>
                </a:solidFill>
                <a:latin typeface="Arial" panose="020B0604020202020204" pitchFamily="34" charset="0"/>
                <a:cs typeface="Arial" panose="020B0604020202020204" pitchFamily="34" charset="0"/>
              </a:rPr>
              <a:t>living </a:t>
            </a:r>
            <a:r>
              <a:rPr lang="en-GB" sz="1200" b="1" dirty="0">
                <a:solidFill>
                  <a:srgbClr val="7030A0"/>
                </a:solidFill>
                <a:latin typeface="Arial" panose="020B0604020202020204" pitchFamily="34" charset="0"/>
                <a:cs typeface="Arial" panose="020B0604020202020204" pitchFamily="34" charset="0"/>
              </a:rPr>
              <a:t>in non-decent housing or temporary accommodation</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Proactive engagement </a:t>
            </a:r>
            <a:r>
              <a:rPr lang="en-GB" sz="1200" dirty="0" smtClean="0">
                <a:latin typeface="Arial" panose="020B0604020202020204" pitchFamily="34" charset="0"/>
                <a:cs typeface="Arial" panose="020B0604020202020204" pitchFamily="34" charset="0"/>
              </a:rPr>
              <a:t>to provide </a:t>
            </a:r>
            <a:r>
              <a:rPr lang="en-GB" sz="1200" b="1" dirty="0" smtClean="0">
                <a:solidFill>
                  <a:srgbClr val="7030A0"/>
                </a:solidFill>
                <a:latin typeface="Arial" panose="020B0604020202020204" pitchFamily="34" charset="0"/>
                <a:cs typeface="Arial" panose="020B0604020202020204" pitchFamily="34" charset="0"/>
              </a:rPr>
              <a:t>greater </a:t>
            </a:r>
            <a:r>
              <a:rPr lang="en-GB" sz="1200" b="1" dirty="0">
                <a:solidFill>
                  <a:srgbClr val="7030A0"/>
                </a:solidFill>
                <a:latin typeface="Arial" panose="020B0604020202020204" pitchFamily="34" charset="0"/>
                <a:cs typeface="Arial" panose="020B0604020202020204" pitchFamily="34" charset="0"/>
              </a:rPr>
              <a:t>support for mental wellbeing and reduced social isolation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coordinated approach across services to </a:t>
            </a:r>
            <a:r>
              <a:rPr lang="en-GB" sz="1200" dirty="0" smtClean="0">
                <a:solidFill>
                  <a:srgbClr val="7030A0"/>
                </a:solidFill>
                <a:latin typeface="Arial" panose="020B0604020202020204" pitchFamily="34" charset="0"/>
                <a:cs typeface="Arial" panose="020B0604020202020204" pitchFamily="34" charset="0"/>
              </a:rPr>
              <a:t>reduce the number of cases </a:t>
            </a:r>
            <a:r>
              <a:rPr lang="en-GB" sz="1200" b="1" dirty="0">
                <a:solidFill>
                  <a:srgbClr val="7030A0"/>
                </a:solidFill>
                <a:latin typeface="Arial" panose="020B0604020202020204" pitchFamily="34" charset="0"/>
                <a:cs typeface="Arial" panose="020B0604020202020204" pitchFamily="34" charset="0"/>
              </a:rPr>
              <a:t>of drug and alcohol related </a:t>
            </a:r>
            <a:r>
              <a:rPr lang="en-GB" sz="1200" b="1" dirty="0" smtClean="0">
                <a:solidFill>
                  <a:srgbClr val="7030A0"/>
                </a:solidFill>
                <a:latin typeface="Arial" panose="020B0604020202020204" pitchFamily="34" charset="0"/>
                <a:cs typeface="Arial" panose="020B0604020202020204" pitchFamily="34" charset="0"/>
              </a:rPr>
              <a:t>harm</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Working collaboratively across the formal and informal sector to </a:t>
            </a:r>
            <a:r>
              <a:rPr lang="en-GB" sz="1200" b="1" dirty="0" smtClean="0">
                <a:solidFill>
                  <a:srgbClr val="7030A0"/>
                </a:solidFill>
                <a:latin typeface="Arial" panose="020B0604020202020204" pitchFamily="34" charset="0"/>
                <a:cs typeface="Arial" panose="020B0604020202020204" pitchFamily="34" charset="0"/>
              </a:rPr>
              <a:t>increase resilience and </a:t>
            </a:r>
            <a:r>
              <a:rPr lang="en-GB" sz="1200" b="1" dirty="0">
                <a:solidFill>
                  <a:srgbClr val="7030A0"/>
                </a:solidFill>
                <a:latin typeface="Arial" panose="020B0604020202020204" pitchFamily="34" charset="0"/>
                <a:cs typeface="Arial" panose="020B0604020202020204" pitchFamily="34" charset="0"/>
              </a:rPr>
              <a:t>capacity in the community </a:t>
            </a:r>
            <a:endParaRPr lang="en-GB" sz="1200" b="1" dirty="0" smtClean="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smtClean="0">
                <a:solidFill>
                  <a:srgbClr val="7030A0"/>
                </a:solidFill>
                <a:latin typeface="Arial" panose="020B0604020202020204" pitchFamily="34" charset="0"/>
                <a:cs typeface="Arial" panose="020B0604020202020204" pitchFamily="34" charset="0"/>
              </a:rPr>
              <a:t>More </a:t>
            </a:r>
            <a:r>
              <a:rPr lang="en-GB" sz="1200" b="1" dirty="0">
                <a:solidFill>
                  <a:srgbClr val="7030A0"/>
                </a:solidFill>
                <a:latin typeface="Arial" panose="020B0604020202020204" pitchFamily="34" charset="0"/>
                <a:cs typeface="Arial" panose="020B0604020202020204" pitchFamily="34" charset="0"/>
              </a:rPr>
              <a:t>services delivered by or in partnership with community organisations</a:t>
            </a:r>
            <a:r>
              <a:rPr lang="en-GB" sz="1200" dirty="0">
                <a:latin typeface="Arial" panose="020B0604020202020204" pitchFamily="34" charset="0"/>
                <a:cs typeface="Arial" panose="020B0604020202020204" pitchFamily="34" charset="0"/>
              </a:rPr>
              <a:t>  </a:t>
            </a:r>
          </a:p>
        </p:txBody>
      </p:sp>
      <p:pic>
        <p:nvPicPr>
          <p:cNvPr id="13" name="Picture 12" descr="Luton Borough Council's logo"/>
          <p:cNvPicPr>
            <a:picLocks noChangeAspect="1"/>
          </p:cNvPicPr>
          <p:nvPr/>
        </p:nvPicPr>
        <p:blipFill>
          <a:blip r:embed="rId5"/>
          <a:stretch>
            <a:fillRect/>
          </a:stretch>
        </p:blipFill>
        <p:spPr>
          <a:xfrm>
            <a:off x="169858" y="110499"/>
            <a:ext cx="1305798" cy="510189"/>
          </a:xfrm>
          <a:prstGeom prst="rect">
            <a:avLst/>
          </a:prstGeom>
        </p:spPr>
      </p:pic>
    </p:spTree>
    <p:extLst>
      <p:ext uri="{BB962C8B-B14F-4D97-AF65-F5344CB8AC3E}">
        <p14:creationId xmlns:p14="http://schemas.microsoft.com/office/powerpoint/2010/main" val="347428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39CE14-BFB6-45D0-BCC8-629D2DBC2E80}"/>
              </a:ext>
            </a:extLst>
          </p:cNvPr>
          <p:cNvSpPr>
            <a:spLocks noGrp="1"/>
          </p:cNvSpPr>
          <p:nvPr>
            <p:ph type="sldNum" sz="quarter" idx="12"/>
          </p:nvPr>
        </p:nvSpPr>
        <p:spPr/>
        <p:txBody>
          <a:bodyPr/>
          <a:lstStyle/>
          <a:p>
            <a:fld id="{C6FD0B90-7576-4160-AEBD-9E5EAB915F6A}" type="slidenum">
              <a:rPr lang="en-GB" smtClean="0"/>
              <a:t>13</a:t>
            </a:fld>
            <a:endParaRPr lang="en-GB" dirty="0"/>
          </a:p>
        </p:txBody>
      </p:sp>
      <p:sp>
        <p:nvSpPr>
          <p:cNvPr id="2" name="Title 1">
            <a:extLst>
              <a:ext uri="{FF2B5EF4-FFF2-40B4-BE49-F238E27FC236}">
                <a16:creationId xmlns:a16="http://schemas.microsoft.com/office/drawing/2014/main" id="{D21AAB98-66B7-4BB9-9BFF-D152FD925A0D}"/>
              </a:ext>
            </a:extLst>
          </p:cNvPr>
          <p:cNvSpPr>
            <a:spLocks noGrp="1"/>
          </p:cNvSpPr>
          <p:nvPr>
            <p:ph type="title"/>
          </p:nvPr>
        </p:nvSpPr>
        <p:spPr>
          <a:xfrm>
            <a:off x="415776" y="21669"/>
            <a:ext cx="8229600" cy="706090"/>
          </a:xfrm>
        </p:spPr>
        <p:txBody>
          <a:bodyPr>
            <a:normAutofit/>
          </a:bodyPr>
          <a:lstStyle/>
          <a:p>
            <a:r>
              <a:rPr lang="en-GB" sz="2400" b="1" dirty="0">
                <a:solidFill>
                  <a:srgbClr val="7030A0"/>
                </a:solidFill>
                <a:latin typeface="Arial" charset="0"/>
                <a:ea typeface="ＭＳ Ｐゴシック" pitchFamily="34" charset="-128"/>
              </a:rPr>
              <a:t>Luton’s population: </a:t>
            </a:r>
            <a:r>
              <a:rPr lang="en-GB" sz="2400" b="1" dirty="0" smtClean="0">
                <a:solidFill>
                  <a:srgbClr val="7030A0"/>
                </a:solidFill>
                <a:latin typeface="Arial" charset="0"/>
                <a:ea typeface="ＭＳ Ｐゴシック" pitchFamily="34" charset="-128"/>
              </a:rPr>
              <a:t>2020-2035 (1)</a:t>
            </a:r>
            <a:endParaRPr lang="en-GB" sz="2400" dirty="0"/>
          </a:p>
        </p:txBody>
      </p:sp>
      <p:sp>
        <p:nvSpPr>
          <p:cNvPr id="4" name="Rectangle 3"/>
          <p:cNvSpPr/>
          <p:nvPr/>
        </p:nvSpPr>
        <p:spPr>
          <a:xfrm>
            <a:off x="251520" y="692696"/>
            <a:ext cx="8712968" cy="1977849"/>
          </a:xfrm>
          <a:prstGeom prst="rect">
            <a:avLst/>
          </a:prstGeom>
        </p:spPr>
        <p:txBody>
          <a:bodyPr wrap="square">
            <a:spAutoFit/>
          </a:bodyPr>
          <a:lstStyle/>
          <a:p>
            <a:pPr>
              <a:lnSpc>
                <a:spcPct val="107000"/>
              </a:lnSpc>
              <a:spcAft>
                <a:spcPts val="0"/>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Luton is home to around </a:t>
            </a:r>
            <a:r>
              <a:rPr lang="en-GB"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214,700 </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people and this is expected to increase by around 30,000 people over the next 20 years. Luton has a younger population profile relative to national averages, including the </a:t>
            </a:r>
            <a:r>
              <a:rPr lang="en-GB"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East of England average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However, the population is expected to grow across all age categories to 2035. </a:t>
            </a:r>
            <a:r>
              <a:rPr lang="en-GB" sz="1200" dirty="0" smtClean="0">
                <a:latin typeface="Arial" panose="020B0604020202020204" pitchFamily="34" charset="0"/>
                <a:cs typeface="Arial" panose="020B0604020202020204" pitchFamily="34" charset="0"/>
              </a:rPr>
              <a:t>Some </a:t>
            </a:r>
            <a:r>
              <a:rPr lang="en-GB" sz="1200" dirty="0">
                <a:latin typeface="Arial" panose="020B0604020202020204" pitchFamily="34" charset="0"/>
                <a:cs typeface="Arial" panose="020B0604020202020204" pitchFamily="34" charset="0"/>
              </a:rPr>
              <a:t>of our key population characteristics include: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Luton </a:t>
            </a:r>
            <a:r>
              <a:rPr lang="en-GB" sz="1200" dirty="0">
                <a:latin typeface="Arial" panose="020B0604020202020204" pitchFamily="34" charset="0"/>
                <a:cs typeface="Arial" panose="020B0604020202020204" pitchFamily="34" charset="0"/>
              </a:rPr>
              <a:t>is a super-diverse town and one of only three majority non White British towns in the UK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Luton </a:t>
            </a:r>
            <a:r>
              <a:rPr lang="en-GB" sz="1200" dirty="0">
                <a:latin typeface="Arial" panose="020B0604020202020204" pitchFamily="34" charset="0"/>
                <a:cs typeface="Arial" panose="020B0604020202020204" pitchFamily="34" charset="0"/>
              </a:rPr>
              <a:t>has a large South Asian population and a growing Eastern European population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Luton </a:t>
            </a:r>
            <a:r>
              <a:rPr lang="en-GB" sz="1200" dirty="0">
                <a:latin typeface="Arial" panose="020B0604020202020204" pitchFamily="34" charset="0"/>
                <a:cs typeface="Arial" panose="020B0604020202020204" pitchFamily="34" charset="0"/>
              </a:rPr>
              <a:t>has the 3rd youngest population in the country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High </a:t>
            </a:r>
            <a:r>
              <a:rPr lang="en-GB" sz="1200" dirty="0">
                <a:latin typeface="Arial" panose="020B0604020202020204" pitchFamily="34" charset="0"/>
                <a:cs typeface="Arial" panose="020B0604020202020204" pitchFamily="34" charset="0"/>
              </a:rPr>
              <a:t>population churn with approximately 50% of population either not born or not living in Luton at the time of the 2011 Census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Luton’s </a:t>
            </a:r>
            <a:r>
              <a:rPr lang="en-GB" sz="1200" dirty="0">
                <a:latin typeface="Arial" panose="020B0604020202020204" pitchFamily="34" charset="0"/>
                <a:cs typeface="Arial" panose="020B0604020202020204" pitchFamily="34" charset="0"/>
              </a:rPr>
              <a:t>population is projected to increase by 17 per cent in the next 20 years, with its fastest increase in </a:t>
            </a:r>
            <a:r>
              <a:rPr lang="en-GB" sz="1200" dirty="0" smtClean="0">
                <a:latin typeface="Arial" panose="020B0604020202020204" pitchFamily="34" charset="0"/>
                <a:cs typeface="Arial" panose="020B0604020202020204" pitchFamily="34" charset="0"/>
              </a:rPr>
              <a:t>the population of older people</a:t>
            </a:r>
            <a:r>
              <a:rPr lang="en-GB" sz="1200" dirty="0">
                <a:latin typeface="Arial" panose="020B0604020202020204" pitchFamily="34" charset="0"/>
                <a:cs typeface="Arial" panose="020B0604020202020204" pitchFamily="34" charset="0"/>
              </a:rPr>
              <a:t>.</a:t>
            </a:r>
          </a:p>
        </p:txBody>
      </p:sp>
      <p:sp>
        <p:nvSpPr>
          <p:cNvPr id="10" name="TextBox 9"/>
          <p:cNvSpPr txBox="1"/>
          <p:nvPr/>
        </p:nvSpPr>
        <p:spPr>
          <a:xfrm>
            <a:off x="251520" y="2701369"/>
            <a:ext cx="4464496" cy="1015663"/>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The map shows </a:t>
            </a:r>
            <a:r>
              <a:rPr lang="en-GB" sz="1200" dirty="0">
                <a:latin typeface="Arial" panose="020B0604020202020204" pitchFamily="34" charset="0"/>
                <a:cs typeface="Arial" panose="020B0604020202020204" pitchFamily="34" charset="0"/>
              </a:rPr>
              <a:t>the most densely populated areas of Luton are in the centre of the town. With an area of 4,336 hectares, </a:t>
            </a:r>
            <a:r>
              <a:rPr lang="en-GB" sz="1200" dirty="0" smtClean="0">
                <a:latin typeface="Arial" panose="020B0604020202020204" pitchFamily="34" charset="0"/>
                <a:cs typeface="Arial" panose="020B0604020202020204" pitchFamily="34" charset="0"/>
              </a:rPr>
              <a:t>the ONS population figure translates </a:t>
            </a:r>
            <a:r>
              <a:rPr lang="en-GB" sz="1200" dirty="0">
                <a:latin typeface="Arial" panose="020B0604020202020204" pitchFamily="34" charset="0"/>
                <a:cs typeface="Arial" panose="020B0604020202020204" pitchFamily="34" charset="0"/>
              </a:rPr>
              <a:t>into a population density of 48 people per hectare across the borough. This figure is greater than many London Boroughs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pic>
        <p:nvPicPr>
          <p:cNvPr id="9" name="Picture 8" descr="A map of Luton showing population density by LLSOA, ranging from 0-19 people per hectare to &gt;120 people per hectare. The town centre has some of the highest population density. " title="Population density by LLSOA"/>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16787"/>
            <a:ext cx="3816424" cy="2996589"/>
          </a:xfrm>
          <a:prstGeom prst="rect">
            <a:avLst/>
          </a:prstGeom>
          <a:noFill/>
          <a:ln>
            <a:noFill/>
          </a:ln>
        </p:spPr>
      </p:pic>
      <p:sp>
        <p:nvSpPr>
          <p:cNvPr id="12" name="TextBox 11"/>
          <p:cNvSpPr txBox="1"/>
          <p:nvPr/>
        </p:nvSpPr>
        <p:spPr>
          <a:xfrm>
            <a:off x="4788024" y="2701369"/>
            <a:ext cx="4248472"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We know that in Luton struggling </a:t>
            </a:r>
            <a:r>
              <a:rPr lang="en-US" sz="1200" dirty="0" smtClean="0">
                <a:latin typeface="Arial" panose="020B0604020202020204" pitchFamily="34" charset="0"/>
                <a:cs typeface="Arial" panose="020B0604020202020204" pitchFamily="34" charset="0"/>
              </a:rPr>
              <a:t>households </a:t>
            </a:r>
            <a:r>
              <a:rPr lang="en-US" sz="1200" dirty="0">
                <a:latin typeface="Arial" panose="020B0604020202020204" pitchFamily="34" charset="0"/>
                <a:cs typeface="Arial" panose="020B0604020202020204" pitchFamily="34" charset="0"/>
              </a:rPr>
              <a:t>are situated in areas which fall amongst the top 10% deprived nationally (based on the index of multiple deprivation 2019). These areas are Farley, Northwell and South , highlighted in the map </a:t>
            </a:r>
            <a:r>
              <a:rPr lang="en-US" sz="1200" dirty="0" smtClean="0">
                <a:latin typeface="Arial" panose="020B0604020202020204" pitchFamily="34" charset="0"/>
                <a:cs typeface="Arial" panose="020B0604020202020204" pitchFamily="34" charset="0"/>
              </a:rPr>
              <a:t>below.</a:t>
            </a:r>
            <a:endParaRPr lang="en-GB" sz="1200" dirty="0">
              <a:latin typeface="Arial" panose="020B0604020202020204" pitchFamily="34" charset="0"/>
              <a:cs typeface="Arial" panose="020B0604020202020204" pitchFamily="34" charset="0"/>
            </a:endParaRPr>
          </a:p>
        </p:txBody>
      </p:sp>
      <p:pic>
        <p:nvPicPr>
          <p:cNvPr id="11" name="Picture 10" descr="A heat map of Luton showing the deprivation levels of areas of Luton.  Areas of Farley, South and Northwell are in the top 10% most derived nationally. " title="Index of Multiple Deprivation in Lut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89040"/>
            <a:ext cx="3709392" cy="2996952"/>
          </a:xfrm>
          <a:prstGeom prst="rect">
            <a:avLst/>
          </a:prstGeom>
          <a:noFill/>
          <a:ln>
            <a:noFill/>
          </a:ln>
        </p:spPr>
      </p:pic>
      <p:pic>
        <p:nvPicPr>
          <p:cNvPr id="13" name="Picture 12"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4"/>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37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39CE14-BFB6-45D0-BCC8-629D2DBC2E80}"/>
              </a:ext>
            </a:extLst>
          </p:cNvPr>
          <p:cNvSpPr>
            <a:spLocks noGrp="1"/>
          </p:cNvSpPr>
          <p:nvPr>
            <p:ph type="sldNum" sz="quarter" idx="12"/>
          </p:nvPr>
        </p:nvSpPr>
        <p:spPr/>
        <p:txBody>
          <a:bodyPr/>
          <a:lstStyle/>
          <a:p>
            <a:fld id="{C6FD0B90-7576-4160-AEBD-9E5EAB915F6A}" type="slidenum">
              <a:rPr lang="en-GB" smtClean="0">
                <a:solidFill>
                  <a:schemeClr val="tx1"/>
                </a:solidFill>
              </a:rPr>
              <a:t>14</a:t>
            </a:fld>
            <a:endParaRPr lang="en-GB" dirty="0">
              <a:solidFill>
                <a:schemeClr val="tx1"/>
              </a:solidFill>
            </a:endParaRPr>
          </a:p>
        </p:txBody>
      </p:sp>
      <p:sp>
        <p:nvSpPr>
          <p:cNvPr id="2" name="Title 1">
            <a:extLst>
              <a:ext uri="{FF2B5EF4-FFF2-40B4-BE49-F238E27FC236}">
                <a16:creationId xmlns:a16="http://schemas.microsoft.com/office/drawing/2014/main" id="{D21AAB98-66B7-4BB9-9BFF-D152FD925A0D}"/>
              </a:ext>
            </a:extLst>
          </p:cNvPr>
          <p:cNvSpPr>
            <a:spLocks noGrp="1"/>
          </p:cNvSpPr>
          <p:nvPr>
            <p:ph type="title"/>
          </p:nvPr>
        </p:nvSpPr>
        <p:spPr>
          <a:xfrm>
            <a:off x="415776" y="-27384"/>
            <a:ext cx="8229600" cy="706090"/>
          </a:xfrm>
        </p:spPr>
        <p:txBody>
          <a:bodyPr>
            <a:normAutofit/>
          </a:bodyPr>
          <a:lstStyle/>
          <a:p>
            <a:r>
              <a:rPr lang="en-GB" sz="2400" b="1" dirty="0">
                <a:solidFill>
                  <a:srgbClr val="7030A0"/>
                </a:solidFill>
                <a:latin typeface="Arial" charset="0"/>
                <a:ea typeface="ＭＳ Ｐゴシック" pitchFamily="34" charset="-128"/>
              </a:rPr>
              <a:t>Luton’s population: </a:t>
            </a:r>
            <a:r>
              <a:rPr lang="en-GB" sz="2400" b="1" dirty="0" smtClean="0">
                <a:solidFill>
                  <a:srgbClr val="7030A0"/>
                </a:solidFill>
                <a:latin typeface="Arial" charset="0"/>
                <a:ea typeface="ＭＳ Ｐゴシック" pitchFamily="34" charset="-128"/>
              </a:rPr>
              <a:t>2020-2035 (2)</a:t>
            </a:r>
            <a:endParaRPr lang="en-GB" sz="2400" dirty="0"/>
          </a:p>
        </p:txBody>
      </p:sp>
      <p:sp>
        <p:nvSpPr>
          <p:cNvPr id="4" name="Rectangle 3"/>
          <p:cNvSpPr/>
          <p:nvPr/>
        </p:nvSpPr>
        <p:spPr>
          <a:xfrm>
            <a:off x="251520" y="955889"/>
            <a:ext cx="3888432" cy="1213281"/>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Luton’s population </a:t>
            </a:r>
            <a:r>
              <a:rPr lang="en-GB" sz="1200" dirty="0">
                <a:latin typeface="Arial" panose="020B0604020202020204" pitchFamily="34" charset="0"/>
                <a:cs typeface="Arial" panose="020B0604020202020204" pitchFamily="34" charset="0"/>
              </a:rPr>
              <a:t>pyramid </a:t>
            </a:r>
            <a:r>
              <a:rPr lang="en-GB" sz="1200" dirty="0" smtClean="0">
                <a:latin typeface="Arial" panose="020B0604020202020204" pitchFamily="34" charset="0"/>
                <a:cs typeface="Arial" panose="020B0604020202020204" pitchFamily="34" charset="0"/>
              </a:rPr>
              <a:t>shows </a:t>
            </a:r>
            <a:r>
              <a:rPr lang="en-GB" sz="1200" dirty="0">
                <a:latin typeface="Arial" panose="020B0604020202020204" pitchFamily="34" charset="0"/>
                <a:cs typeface="Arial" panose="020B0604020202020204" pitchFamily="34" charset="0"/>
              </a:rPr>
              <a:t>age and gender of the resident population of Luton compared to </a:t>
            </a:r>
            <a:r>
              <a:rPr lang="en-GB" sz="1200" dirty="0" smtClean="0">
                <a:latin typeface="Arial" panose="020B0604020202020204" pitchFamily="34" charset="0"/>
                <a:cs typeface="Arial" panose="020B0604020202020204" pitchFamily="34" charset="0"/>
              </a:rPr>
              <a:t>the East of England and the whole of England </a:t>
            </a:r>
            <a:r>
              <a:rPr lang="en-GB" sz="1200" dirty="0">
                <a:latin typeface="Arial" panose="020B0604020202020204" pitchFamily="34" charset="0"/>
                <a:cs typeface="Arial" panose="020B0604020202020204" pitchFamily="34" charset="0"/>
              </a:rPr>
              <a:t>and shows Luton has a younger population for both genders under the age of 45 years.</a:t>
            </a:r>
          </a:p>
          <a:p>
            <a:pPr>
              <a:lnSpc>
                <a:spcPct val="107000"/>
              </a:lnSpc>
              <a:spcAft>
                <a:spcPts val="0"/>
              </a:spcAft>
            </a:pPr>
            <a:r>
              <a:rPr lang="en-GB" sz="1200" dirty="0">
                <a:solidFill>
                  <a:srgbClr val="000000"/>
                </a:solidFill>
                <a:ea typeface="Calibri" panose="020F0502020204030204" pitchFamily="34" charset="0"/>
                <a:cs typeface="Calibri" panose="020F0502020204030204" pitchFamily="34" charset="0"/>
              </a:rPr>
              <a:t> </a:t>
            </a:r>
            <a:endParaRPr lang="en-GB" sz="1200" dirty="0">
              <a:ea typeface="Calibri" panose="020F0502020204030204" pitchFamily="34" charset="0"/>
              <a:cs typeface="Times New Roman" panose="02020603050405020304" pitchFamily="18" charset="0"/>
            </a:endParaRPr>
          </a:p>
        </p:txBody>
      </p:sp>
      <p:pic>
        <p:nvPicPr>
          <p:cNvPr id="8" name="Picture 7" descr="Population pyramid shows Luton's population (male and female) compared to the East of England region and England average.&#10;&#10;This shows Luton has a younger than average population, with comparatively higher levels in 30-39yr age groups and comparatively lower levesl in the 45-80yr age groups." title="Graph showing Luton age profile (resident population 201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0555" y="2504371"/>
            <a:ext cx="4232980" cy="4072774"/>
          </a:xfrm>
          <a:prstGeom prst="rect">
            <a:avLst/>
          </a:prstGeom>
          <a:noFill/>
          <a:ln>
            <a:noFill/>
          </a:ln>
        </p:spPr>
      </p:pic>
      <p:graphicFrame>
        <p:nvGraphicFramePr>
          <p:cNvPr id="6" name="Table 5" descr="People aged 18-24: &#10;19,500 people in 2020&#10;20,300 people in 2025&#10;23,100 people in 2030&#10;24,100 people in 2035&#10;&#10;People aged 25-34&#10;35,200 people in 2020&#10;32,400 people in 2025&#10;31,200 people in 2030&#10;32,800 people in 2035&#10;&#10;Peoplee aged 35-44&#10;33,000 people in 2020&#10;34,900 people in 2025&#10;33,500 people in 2030&#10;31,500 people in 2035&#10;&#10;People aged 45-54&#10;26,200 people in 2020&#10;27,100 people in 2025&#10;29,900 people in 2030&#10;31,500 people in 2030&#10;&#10;People aged 55-64&#10;22,300 people in 2020&#10;23,900 people in 2025&#10;23,800 people in 2030&#10;24,600 people in 2035&#10;&#10;Total population aged 18-64&#10;136,200 people in 2020&#10;138,600 people in 2025&#10;141,500 people in 2030&#10;144,400 people in 2035&#10;&#10;People aged 65-69&#10;7,700 people in 2020&#10;8,900 peoplein 2025&#10;10,400 people in 2030&#10;10,500 people in 2035&#10;&#10;People aged 70-74&#10;6,600 people in 2020&#10;6,900 peoplein 2025&#10;7,900 people in 2030&#10;9,300 people in 2035&#10;&#10;People aged 75-79&#10;5000 people in 2020&#10;5,900 peoplein 2025&#10;6,100 people in 2030&#10;7,100 people in 2035&#10;&#10;People aged 80-84&#10;4,400 people in 2020&#10;4,200 peoplein 2025&#10;5,000 people in 2030&#10;5,200 people in 2035&#10;&#10;People aged 85-89&#10;2,600 people in 2020&#10;3,000 peoplein 2025&#10;3,000 people in 2030&#10;3,700 people in 2035&#10;&#10;People aged 90 and over&#10;1,500 people in 2020&#10;1,800 peoplein 2025&#10;2,300 people in 2030&#10;2,600 people in 2035&#10;&#10;Total population 65 and over&#10;27,800 people in 2020&#10;30,700 people in 2025&#10;34,700 people in 2030&#10;38,400 people in 2035&#10;&#10;Total population - all ages&#10;223,800 people in 2020&#10;230,900 people in 2025&#10;236,700 people in 2030&#10;242,000 people in 2035" title="Luton's population projections from 2020 - 2035">
            <a:extLst>
              <a:ext uri="{FF2B5EF4-FFF2-40B4-BE49-F238E27FC236}">
                <a16:creationId xmlns:a16="http://schemas.microsoft.com/office/drawing/2014/main" id="{57146E59-E343-46C3-8B3B-2B787CD9DE06}"/>
              </a:ext>
            </a:extLst>
          </p:cNvPr>
          <p:cNvGraphicFramePr>
            <a:graphicFrameLocks noGrp="1"/>
          </p:cNvGraphicFramePr>
          <p:nvPr>
            <p:extLst>
              <p:ext uri="{D42A27DB-BD31-4B8C-83A1-F6EECF244321}">
                <p14:modId xmlns:p14="http://schemas.microsoft.com/office/powerpoint/2010/main" val="1756800475"/>
              </p:ext>
            </p:extLst>
          </p:nvPr>
        </p:nvGraphicFramePr>
        <p:xfrm>
          <a:off x="4427984" y="791143"/>
          <a:ext cx="4588274" cy="3914140"/>
        </p:xfrm>
        <a:graphic>
          <a:graphicData uri="http://schemas.openxmlformats.org/drawingml/2006/table">
            <a:tbl>
              <a:tblPr firstRow="1" firstCol="1" bandRow="1">
                <a:tableStyleId>{5C22544A-7EE6-4342-B048-85BDC9FD1C3A}</a:tableStyleId>
              </a:tblPr>
              <a:tblGrid>
                <a:gridCol w="1553639">
                  <a:extLst>
                    <a:ext uri="{9D8B030D-6E8A-4147-A177-3AD203B41FA5}">
                      <a16:colId xmlns:a16="http://schemas.microsoft.com/office/drawing/2014/main" val="4091897212"/>
                    </a:ext>
                  </a:extLst>
                </a:gridCol>
                <a:gridCol w="730378">
                  <a:extLst>
                    <a:ext uri="{9D8B030D-6E8A-4147-A177-3AD203B41FA5}">
                      <a16:colId xmlns:a16="http://schemas.microsoft.com/office/drawing/2014/main" val="2374699169"/>
                    </a:ext>
                  </a:extLst>
                </a:gridCol>
                <a:gridCol w="792088">
                  <a:extLst>
                    <a:ext uri="{9D8B030D-6E8A-4147-A177-3AD203B41FA5}">
                      <a16:colId xmlns:a16="http://schemas.microsoft.com/office/drawing/2014/main" val="2325590698"/>
                    </a:ext>
                  </a:extLst>
                </a:gridCol>
                <a:gridCol w="756863">
                  <a:extLst>
                    <a:ext uri="{9D8B030D-6E8A-4147-A177-3AD203B41FA5}">
                      <a16:colId xmlns:a16="http://schemas.microsoft.com/office/drawing/2014/main" val="1518426572"/>
                    </a:ext>
                  </a:extLst>
                </a:gridCol>
                <a:gridCol w="755306">
                  <a:extLst>
                    <a:ext uri="{9D8B030D-6E8A-4147-A177-3AD203B41FA5}">
                      <a16:colId xmlns:a16="http://schemas.microsoft.com/office/drawing/2014/main" val="1221525899"/>
                    </a:ext>
                  </a:extLst>
                </a:gridCol>
              </a:tblGrid>
              <a:tr h="1905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latin typeface="Arial" panose="020B0604020202020204" pitchFamily="34" charset="0"/>
                          <a:cs typeface="Arial" panose="020B0604020202020204" pitchFamily="34" charset="0"/>
                        </a:rPr>
                        <a:t>Population, projected to 2035</a:t>
                      </a:r>
                      <a:endParaRPr lang="en-GB" sz="12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b="1" dirty="0">
                          <a:effectLst/>
                          <a:latin typeface="Arial" panose="020B0604020202020204" pitchFamily="34" charset="0"/>
                          <a:cs typeface="Arial" panose="020B0604020202020204" pitchFamily="34" charset="0"/>
                        </a:rPr>
                        <a:t>2020</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b="1" dirty="0">
                          <a:effectLst/>
                          <a:latin typeface="Arial" panose="020B0604020202020204" pitchFamily="34" charset="0"/>
                          <a:cs typeface="Arial" panose="020B0604020202020204" pitchFamily="34" charset="0"/>
                        </a:rPr>
                        <a:t>2025</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b="1" dirty="0">
                          <a:effectLst/>
                          <a:latin typeface="Arial" panose="020B0604020202020204" pitchFamily="34" charset="0"/>
                          <a:cs typeface="Arial" panose="020B0604020202020204" pitchFamily="34" charset="0"/>
                        </a:rPr>
                        <a:t>2030</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b="1" dirty="0">
                          <a:effectLst/>
                          <a:latin typeface="Arial" panose="020B0604020202020204" pitchFamily="34" charset="0"/>
                          <a:cs typeface="Arial" panose="020B0604020202020204" pitchFamily="34" charset="0"/>
                        </a:rPr>
                        <a:t>2035</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689248"/>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18-24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19,500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20,300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23,100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24,100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57274929"/>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25-34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35,200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32,400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31,200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32,800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7436570"/>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35-44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33,000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34,900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33,500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31,400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50657779"/>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45-54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26,200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27,100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29,900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31,500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3146121"/>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55-64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22,300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23,800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24,600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72728645"/>
                  </a:ext>
                </a:extLst>
              </a:tr>
              <a:tr h="190500">
                <a:tc>
                  <a:txBody>
                    <a:bodyPr/>
                    <a:lstStyle/>
                    <a:p>
                      <a:pPr>
                        <a:lnSpc>
                          <a:spcPct val="107000"/>
                        </a:lnSpc>
                        <a:spcAft>
                          <a:spcPts val="0"/>
                        </a:spcAft>
                      </a:pPr>
                      <a:r>
                        <a:rPr lang="en-GB" sz="1200" i="1" dirty="0">
                          <a:effectLst/>
                          <a:latin typeface="Arial" panose="020B0604020202020204" pitchFamily="34" charset="0"/>
                          <a:cs typeface="Arial" panose="020B0604020202020204" pitchFamily="34" charset="0"/>
                        </a:rPr>
                        <a:t>Total population aged 18-64</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136,200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138,600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141,500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144,400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21410506"/>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65-69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7,700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8,900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10,400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10,500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48105637"/>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70-74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7,900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9,300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31542524"/>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75-79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6,100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7,100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52399016"/>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80-84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4,400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4,200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5,200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68806212"/>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85-89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3,700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72702502"/>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People aged 90 and over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1,500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1,800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83070551"/>
                  </a:ext>
                </a:extLst>
              </a:tr>
              <a:tr h="190500">
                <a:tc>
                  <a:txBody>
                    <a:bodyPr/>
                    <a:lstStyle/>
                    <a:p>
                      <a:pPr>
                        <a:lnSpc>
                          <a:spcPct val="107000"/>
                        </a:lnSpc>
                        <a:spcAft>
                          <a:spcPts val="0"/>
                        </a:spcAft>
                      </a:pPr>
                      <a:r>
                        <a:rPr lang="en-GB" sz="1200" i="1" dirty="0">
                          <a:effectLst/>
                          <a:latin typeface="Arial" panose="020B0604020202020204" pitchFamily="34" charset="0"/>
                          <a:cs typeface="Arial" panose="020B0604020202020204" pitchFamily="34" charset="0"/>
                        </a:rPr>
                        <a:t>Total population 65 and over</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27,800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30,700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34,700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i="1" dirty="0">
                          <a:effectLst/>
                          <a:latin typeface="Arial" panose="020B0604020202020204" pitchFamily="34" charset="0"/>
                          <a:cs typeface="Arial" panose="020B0604020202020204" pitchFamily="34" charset="0"/>
                        </a:rPr>
                        <a:t>38,400</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52871778"/>
                  </a:ext>
                </a:extLst>
              </a:tr>
              <a:tr h="190500">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Total population - all ages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223,800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230,900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236,700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242,000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55256771"/>
                  </a:ext>
                </a:extLst>
              </a:tr>
            </a:tbl>
          </a:graphicData>
        </a:graphic>
      </p:graphicFrame>
      <p:sp>
        <p:nvSpPr>
          <p:cNvPr id="10" name="TextBox 9"/>
          <p:cNvSpPr txBox="1"/>
          <p:nvPr/>
        </p:nvSpPr>
        <p:spPr>
          <a:xfrm>
            <a:off x="4925671" y="4705283"/>
            <a:ext cx="4218329" cy="261610"/>
          </a:xfrm>
          <a:prstGeom prst="rect">
            <a:avLst/>
          </a:prstGeom>
          <a:noFill/>
        </p:spPr>
        <p:txBody>
          <a:bodyPr wrap="square" rtlCol="0">
            <a:spAutoFit/>
          </a:bodyPr>
          <a:lstStyle/>
          <a:p>
            <a:r>
              <a:rPr lang="en-GB" sz="1100" dirty="0"/>
              <a:t>Figures may not sum due to rounding. Crown copyright </a:t>
            </a:r>
            <a:r>
              <a:rPr lang="en-GB" sz="1100" dirty="0" smtClean="0"/>
              <a:t>2018</a:t>
            </a:r>
            <a:endParaRPr lang="en-GB" sz="1100" dirty="0">
              <a:ea typeface="Calibri" panose="020F0502020204030204" pitchFamily="34" charset="0"/>
              <a:cs typeface="Times New Roman" panose="02020603050405020304" pitchFamily="18" charset="0"/>
            </a:endParaRPr>
          </a:p>
        </p:txBody>
      </p:sp>
      <p:pic>
        <p:nvPicPr>
          <p:cNvPr id="11" name="Picture 10"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4"/>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72721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15</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altLang="en-US" sz="2400" b="1" dirty="0">
                <a:solidFill>
                  <a:srgbClr val="7030A0"/>
                </a:solidFill>
                <a:latin typeface="Arial" charset="0"/>
                <a:ea typeface="ＭＳ Ｐゴシック" pitchFamily="34" charset="-128"/>
              </a:rPr>
              <a:t>Priorities for adult social care </a:t>
            </a:r>
            <a:r>
              <a:rPr lang="en-GB" altLang="en-US" sz="2400" b="1" dirty="0" smtClean="0">
                <a:solidFill>
                  <a:srgbClr val="7030A0"/>
                </a:solidFill>
                <a:latin typeface="Arial" charset="0"/>
                <a:ea typeface="ＭＳ Ｐゴシック" pitchFamily="34" charset="-128"/>
              </a:rPr>
              <a:t>(1) </a:t>
            </a:r>
            <a:endParaRPr lang="en-GB" sz="2400" dirty="0"/>
          </a:p>
        </p:txBody>
      </p:sp>
      <p:graphicFrame>
        <p:nvGraphicFramePr>
          <p:cNvPr id="4" name="Table 3" descr="Priority&#10;1. Manage the impacts of Covid-19 with resilience planning across social care &#10;&#10;What will this involve?&#10;&#10;Understand the impact of Covid-19 on need and demand of ASC (year on year comparisons of ASC service usage; total frail population; implications for demand, capacity, occupancy, financial sustainability and risk of provider failure)   &#10;Develop Resilience Plans for Day Services, (including Transport) Home Care and Care Homes (including Nursing Beds), across commissioning, care management and quality &#10;Use Population Health information to shape service responses&#10;&#10;What do we want the market to do? &#10;We will work with:&#10;Providers who are able to provide quality and value for money Day Opportunities including employment and developmental options as alternatives to Day Centres for people with a learning disability.&#10;Providers to develop solutions to changing market need e.g. dual registration of residential/nursing homes  &#10;Providers to understand and respond to the impact of Covid-19 on Adult Social Care services &#10;" title="Priorities for adult social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025474991"/>
              </p:ext>
            </p:extLst>
          </p:nvPr>
        </p:nvGraphicFramePr>
        <p:xfrm>
          <a:off x="186420" y="1844824"/>
          <a:ext cx="8757468" cy="2473395"/>
        </p:xfrm>
        <a:graphic>
          <a:graphicData uri="http://schemas.openxmlformats.org/drawingml/2006/table">
            <a:tbl>
              <a:tblPr firstRow="1" firstCol="1" bandRow="1">
                <a:tableStyleId>{17292A2E-F333-43FB-9621-5CBBE7FDCDCB}</a:tableStyleId>
              </a:tblPr>
              <a:tblGrid>
                <a:gridCol w="1224136">
                  <a:extLst>
                    <a:ext uri="{9D8B030D-6E8A-4147-A177-3AD203B41FA5}">
                      <a16:colId xmlns:a16="http://schemas.microsoft.com/office/drawing/2014/main" val="464642431"/>
                    </a:ext>
                  </a:extLst>
                </a:gridCol>
                <a:gridCol w="3816424">
                  <a:extLst>
                    <a:ext uri="{9D8B030D-6E8A-4147-A177-3AD203B41FA5}">
                      <a16:colId xmlns:a16="http://schemas.microsoft.com/office/drawing/2014/main" val="120276979"/>
                    </a:ext>
                  </a:extLst>
                </a:gridCol>
                <a:gridCol w="3716908">
                  <a:extLst>
                    <a:ext uri="{9D8B030D-6E8A-4147-A177-3AD203B41FA5}">
                      <a16:colId xmlns:a16="http://schemas.microsoft.com/office/drawing/2014/main" val="3647390617"/>
                    </a:ext>
                  </a:extLst>
                </a:gridCol>
              </a:tblGrid>
              <a:tr h="278835">
                <a:tc>
                  <a:txBody>
                    <a:bodyPr/>
                    <a:lstStyle/>
                    <a:p>
                      <a:pPr algn="ctr"/>
                      <a:r>
                        <a:rPr lang="en-US" sz="1400" dirty="0">
                          <a:effectLst/>
                          <a:latin typeface="Arial" panose="020B0604020202020204" pitchFamily="34" charset="0"/>
                          <a:cs typeface="Arial" panose="020B0604020202020204" pitchFamily="34" charset="0"/>
                        </a:rPr>
                        <a:t>Priority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will this involve?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do we want</a:t>
                      </a:r>
                      <a:r>
                        <a:rPr lang="en-US" sz="1400" baseline="0" dirty="0">
                          <a:effectLst/>
                          <a:latin typeface="Arial" panose="020B0604020202020204" pitchFamily="34" charset="0"/>
                          <a:cs typeface="Arial" panose="020B0604020202020204" pitchFamily="34" charset="0"/>
                        </a:rPr>
                        <a:t> the market to do?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02542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smtClean="0">
                          <a:latin typeface="Arial" panose="020B0604020202020204" pitchFamily="34" charset="0"/>
                          <a:cs typeface="Arial" panose="020B0604020202020204" pitchFamily="34" charset="0"/>
                        </a:rPr>
                        <a:t>1.</a:t>
                      </a:r>
                      <a:r>
                        <a:rPr lang="en-GB" sz="1200" b="1" baseline="0" dirty="0" smtClean="0">
                          <a:latin typeface="Arial" panose="020B0604020202020204" pitchFamily="34" charset="0"/>
                          <a:cs typeface="Arial" panose="020B0604020202020204" pitchFamily="34" charset="0"/>
                        </a:rPr>
                        <a:t> </a:t>
                      </a:r>
                      <a:r>
                        <a:rPr lang="en-GB" sz="1200" b="1" dirty="0" smtClean="0">
                          <a:latin typeface="Arial" panose="020B0604020202020204" pitchFamily="34" charset="0"/>
                          <a:cs typeface="Arial" panose="020B0604020202020204" pitchFamily="34" charset="0"/>
                        </a:rPr>
                        <a:t>Manage the impacts of Covid-19 with resilience planning across social care </a:t>
                      </a:r>
                    </a:p>
                    <a:p>
                      <a:pPr marL="0" lvl="0" indent="0">
                        <a:buFont typeface="+mj-lt"/>
                        <a:buNone/>
                      </a:pPr>
                      <a:endParaRPr lang="en-GB" sz="1200" b="1" dirty="0">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Understand the impact of Covid-19 on need and demand of ASC (year on year comparisons of ASC</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service usage; total frail population; implications for demand, capacity, occupancy, financial sustainability and risk of provider failure)   </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Develop </a:t>
                      </a:r>
                      <a:r>
                        <a:rPr lang="en-GB" sz="1200" u="none" dirty="0" smtClean="0">
                          <a:solidFill>
                            <a:schemeClr val="tx1"/>
                          </a:solidFill>
                          <a:latin typeface="Arial" panose="020B0604020202020204" pitchFamily="34" charset="0"/>
                          <a:cs typeface="Arial" panose="020B0604020202020204" pitchFamily="34" charset="0"/>
                        </a:rPr>
                        <a:t>Resilience Plans </a:t>
                      </a:r>
                      <a:r>
                        <a:rPr lang="en-GB" sz="1200" dirty="0" smtClean="0">
                          <a:solidFill>
                            <a:schemeClr val="tx1"/>
                          </a:solidFill>
                          <a:latin typeface="Arial" panose="020B0604020202020204" pitchFamily="34" charset="0"/>
                          <a:cs typeface="Arial" panose="020B0604020202020204" pitchFamily="34" charset="0"/>
                        </a:rPr>
                        <a:t>for Day Services, (including Transport) Home Care and Care Homes (including </a:t>
                      </a:r>
                      <a:r>
                        <a:rPr lang="en-GB" sz="1200" dirty="0" smtClean="0">
                          <a:latin typeface="Arial" panose="020B0604020202020204" pitchFamily="34" charset="0"/>
                          <a:cs typeface="Arial" panose="020B0604020202020204" pitchFamily="34" charset="0"/>
                        </a:rPr>
                        <a:t>Nursing Beds), across commissioning, care management and quality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Use Population Health information to shape service responses</a:t>
                      </a:r>
                      <a:endParaRPr lang="en-GB" sz="1200" dirty="0">
                        <a:latin typeface="Arial" panose="020B0604020202020204" pitchFamily="34" charset="0"/>
                        <a:cs typeface="Arial" panose="020B0604020202020204" pitchFamily="34" charset="0"/>
                      </a:endParaRPr>
                    </a:p>
                  </a:txBody>
                  <a:tcPr marL="67572" marR="67572" marT="0" marB="0"/>
                </a:tc>
                <a:tc>
                  <a:txBody>
                    <a:bodyPr/>
                    <a:lstStyle/>
                    <a:p>
                      <a:pPr marL="0" lvl="0" indent="0">
                        <a:buFontTx/>
                        <a:buNone/>
                      </a:pPr>
                      <a:r>
                        <a:rPr lang="en-GB" sz="1200" kern="1200" dirty="0" smtClean="0">
                          <a:solidFill>
                            <a:schemeClr val="tx1"/>
                          </a:solidFill>
                          <a:effectLst/>
                          <a:latin typeface="Arial" panose="020B0604020202020204" pitchFamily="34" charset="0"/>
                          <a:ea typeface="+mn-ea"/>
                          <a:cs typeface="Arial" panose="020B0604020202020204" pitchFamily="34" charset="0"/>
                        </a:rPr>
                        <a:t>We will</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work with</a:t>
                      </a:r>
                      <a:r>
                        <a:rPr lang="en-GB" sz="1200" kern="1200" dirty="0" smtClean="0">
                          <a:solidFill>
                            <a:schemeClr val="tx1"/>
                          </a:solidFill>
                          <a:effectLst/>
                          <a:latin typeface="Arial" panose="020B0604020202020204" pitchFamily="34" charset="0"/>
                          <a:ea typeface="+mn-ea"/>
                          <a:cs typeface="Arial" panose="020B0604020202020204" pitchFamily="34" charset="0"/>
                        </a:rPr>
                        <a:t>:</a:t>
                      </a:r>
                    </a:p>
                    <a:p>
                      <a:pPr marL="171450" lvl="0" indent="-171450">
                        <a:buFontTx/>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Providers who are able to provide quality and value for money Day Opportunities including employment and developmental options as alternatives to Day Centres for people with a learning disability.</a:t>
                      </a:r>
                    </a:p>
                    <a:p>
                      <a:pPr marL="171450" lvl="0" indent="-171450">
                        <a:buFontTx/>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Providers to develop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solutions to changing market need e.g. dual registration of residential/nursing homes </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Tx/>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Providers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to understand and respond to the impact of Covid-19 on Adult Social Care services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1102979677"/>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24348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16</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altLang="en-US" sz="2400" b="1" dirty="0">
                <a:solidFill>
                  <a:srgbClr val="7030A0"/>
                </a:solidFill>
                <a:latin typeface="Arial" charset="0"/>
                <a:ea typeface="ＭＳ Ｐゴシック" pitchFamily="34" charset="-128"/>
              </a:rPr>
              <a:t>Priorities for adult social care </a:t>
            </a:r>
            <a:r>
              <a:rPr lang="en-GB" altLang="en-US" sz="2400" b="1" dirty="0" smtClean="0">
                <a:solidFill>
                  <a:srgbClr val="7030A0"/>
                </a:solidFill>
                <a:latin typeface="Arial" charset="0"/>
                <a:ea typeface="ＭＳ Ｐゴシック" pitchFamily="34" charset="-128"/>
              </a:rPr>
              <a:t>(2) </a:t>
            </a:r>
            <a:endParaRPr lang="en-GB" sz="2400" dirty="0"/>
          </a:p>
        </p:txBody>
      </p:sp>
      <p:graphicFrame>
        <p:nvGraphicFramePr>
          <p:cNvPr id="4" name="Table 3" descr="Priority &#10;2. Support people to live at home independently for as long as sensibly possible&#10;&#10;What will this involve?&#10;&#10;Provide evidence based information that supports people to remain independent (eg, Falls, Healthy living)&#10;Scope digital and assistive tech interventions that can support independence e.g. medication reminders &#10;Promoting access to direct payments and Pre Paid cards&#10;Community connections: Work in partnership with LCCG, CCS, Total Wellbeing and ELFT and voluntary sector organisations to support proactive and preventative programmes to support independence and wellbeing, such  as Social Prescribing, Side by Side and Local Area Coordination and early-intervention (avoidance admission and rapid discharge) in frailty projects&#10;We will identify particular health risks that need to inform our preventative approach&#10;We will scope what skills this will require in our social care workforce and engage with the market to support this  &#10;Improve care for those discharged from hospital with short-term rehabilitation needs &#10;&#10;What do we want the market to do?&#10;&#10;We will work with:&#10;Providers to support people to live independently (e.g. through workforce development, specialist requirements – including support for people with learning disability, independence strategies and connections in to their communities and digital solutions)&#10;Voluntary sector organisations to consider how they might work together and with system partners in ways including shared objectives, management teams and premises and how we can support this.  &#10;Residential and Nursing Homes, Home Care providers and Voluntary Sector organisations about how they can assist with avoiding admissions, facilitating earlier discharges and improving the percentage of people who successfully complete reablement programmes&#10;" title="Priorities for adult social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4173833057"/>
              </p:ext>
            </p:extLst>
          </p:nvPr>
        </p:nvGraphicFramePr>
        <p:xfrm>
          <a:off x="186420" y="1259632"/>
          <a:ext cx="8757468" cy="4280357"/>
        </p:xfrm>
        <a:graphic>
          <a:graphicData uri="http://schemas.openxmlformats.org/drawingml/2006/table">
            <a:tbl>
              <a:tblPr firstRow="1" firstCol="1" bandRow="1">
                <a:tableStyleId>{17292A2E-F333-43FB-9621-5CBBE7FDCDCB}</a:tableStyleId>
              </a:tblPr>
              <a:tblGrid>
                <a:gridCol w="1217228">
                  <a:extLst>
                    <a:ext uri="{9D8B030D-6E8A-4147-A177-3AD203B41FA5}">
                      <a16:colId xmlns:a16="http://schemas.microsoft.com/office/drawing/2014/main" val="464642431"/>
                    </a:ext>
                  </a:extLst>
                </a:gridCol>
                <a:gridCol w="4464496">
                  <a:extLst>
                    <a:ext uri="{9D8B030D-6E8A-4147-A177-3AD203B41FA5}">
                      <a16:colId xmlns:a16="http://schemas.microsoft.com/office/drawing/2014/main" val="120276979"/>
                    </a:ext>
                  </a:extLst>
                </a:gridCol>
                <a:gridCol w="3075744">
                  <a:extLst>
                    <a:ext uri="{9D8B030D-6E8A-4147-A177-3AD203B41FA5}">
                      <a16:colId xmlns:a16="http://schemas.microsoft.com/office/drawing/2014/main" val="3647390617"/>
                    </a:ext>
                  </a:extLst>
                </a:gridCol>
              </a:tblGrid>
              <a:tr h="216316">
                <a:tc>
                  <a:txBody>
                    <a:bodyPr/>
                    <a:lstStyle/>
                    <a:p>
                      <a:pPr algn="ctr"/>
                      <a:r>
                        <a:rPr lang="en-US" sz="1400" dirty="0">
                          <a:effectLst/>
                          <a:latin typeface="Arial" panose="020B0604020202020204" pitchFamily="34" charset="0"/>
                          <a:cs typeface="Arial" panose="020B0604020202020204" pitchFamily="34" charset="0"/>
                        </a:rPr>
                        <a:t>Priority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will this involve?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do we want</a:t>
                      </a:r>
                      <a:r>
                        <a:rPr lang="en-US" sz="1400" baseline="0" dirty="0">
                          <a:effectLst/>
                          <a:latin typeface="Arial" panose="020B0604020202020204" pitchFamily="34" charset="0"/>
                          <a:cs typeface="Arial" panose="020B0604020202020204" pitchFamily="34" charset="0"/>
                        </a:rPr>
                        <a:t> the market to do?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3853637">
                <a:tc>
                  <a:txBody>
                    <a:bodyPr/>
                    <a:lstStyle/>
                    <a:p>
                      <a:pPr marL="0" lvl="0" indent="0">
                        <a:buFont typeface="+mj-lt"/>
                        <a:buNone/>
                      </a:pPr>
                      <a:r>
                        <a:rPr lang="en-GB" sz="1200" b="1" dirty="0" smtClean="0">
                          <a:latin typeface="Arial" panose="020B0604020202020204" pitchFamily="34" charset="0"/>
                          <a:cs typeface="Arial" panose="020B0604020202020204" pitchFamily="34" charset="0"/>
                        </a:rPr>
                        <a:t>2. </a:t>
                      </a:r>
                      <a:r>
                        <a:rPr lang="en-GB" sz="1200" b="1" dirty="0">
                          <a:latin typeface="Arial" panose="020B0604020202020204" pitchFamily="34" charset="0"/>
                          <a:cs typeface="Arial" panose="020B0604020202020204" pitchFamily="34" charset="0"/>
                        </a:rPr>
                        <a:t>Support people to live at home independently for as long as sensibly possible</a:t>
                      </a:r>
                    </a:p>
                  </a:txBody>
                  <a:tcPr marL="67572" marR="67572" marT="0" marB="0"/>
                </a:tc>
                <a:tc>
                  <a:txBody>
                    <a:bodyPr/>
                    <a:lstStyle/>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Provide evidence</a:t>
                      </a:r>
                      <a:r>
                        <a:rPr lang="en-GB" sz="1200" baseline="0" dirty="0" smtClean="0">
                          <a:solidFill>
                            <a:schemeClr val="tx1"/>
                          </a:solidFill>
                          <a:latin typeface="Arial" panose="020B0604020202020204" pitchFamily="34" charset="0"/>
                          <a:cs typeface="Arial" panose="020B0604020202020204" pitchFamily="34" charset="0"/>
                        </a:rPr>
                        <a:t> based </a:t>
                      </a:r>
                      <a:r>
                        <a:rPr lang="en-GB" sz="1200" dirty="0" smtClean="0">
                          <a:solidFill>
                            <a:schemeClr val="tx1"/>
                          </a:solidFill>
                          <a:latin typeface="Arial" panose="020B0604020202020204" pitchFamily="34" charset="0"/>
                          <a:cs typeface="Arial" panose="020B0604020202020204" pitchFamily="34" charset="0"/>
                        </a:rPr>
                        <a:t>information that supports people to remain independent (e.g., Falls, Healthy</a:t>
                      </a:r>
                      <a:r>
                        <a:rPr lang="en-GB" sz="1200" baseline="0" dirty="0" smtClean="0">
                          <a:solidFill>
                            <a:schemeClr val="tx1"/>
                          </a:solidFill>
                          <a:latin typeface="Arial" panose="020B0604020202020204" pitchFamily="34" charset="0"/>
                          <a:cs typeface="Arial" panose="020B0604020202020204" pitchFamily="34" charset="0"/>
                        </a:rPr>
                        <a:t> living)</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Scope </a:t>
                      </a:r>
                      <a:r>
                        <a:rPr lang="en-GB" sz="1200" dirty="0">
                          <a:solidFill>
                            <a:schemeClr val="tx1"/>
                          </a:solidFill>
                          <a:latin typeface="Arial" panose="020B0604020202020204" pitchFamily="34" charset="0"/>
                          <a:cs typeface="Arial" panose="020B0604020202020204" pitchFamily="34" charset="0"/>
                        </a:rPr>
                        <a:t>digital and assistive tech interventions that can support independence e.g. medication reminders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Promoting access to direct payments and Pre Paid cards</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Community connections: Work in partnership with LCCG, CCS, Total Wellbeing and ELFT and voluntary sector organisations to support proactive and preventative programmes to support independence and wellbeing, such  as </a:t>
                      </a:r>
                      <a:r>
                        <a:rPr lang="en-GB" sz="1200" u="none" dirty="0">
                          <a:solidFill>
                            <a:schemeClr val="tx1"/>
                          </a:solidFill>
                          <a:latin typeface="Arial" panose="020B0604020202020204" pitchFamily="34" charset="0"/>
                          <a:cs typeface="Arial" panose="020B0604020202020204" pitchFamily="34" charset="0"/>
                        </a:rPr>
                        <a:t>Social Prescribing, Side by Side and Local Area Coordination and early-intervention (avoidance admission and rapid discharge)</a:t>
                      </a:r>
                      <a:r>
                        <a:rPr lang="en-GB" sz="1200" u="none" baseline="0" dirty="0">
                          <a:solidFill>
                            <a:schemeClr val="tx1"/>
                          </a:solidFill>
                          <a:latin typeface="Arial" panose="020B0604020202020204" pitchFamily="34" charset="0"/>
                          <a:cs typeface="Arial" panose="020B0604020202020204" pitchFamily="34" charset="0"/>
                        </a:rPr>
                        <a:t> in </a:t>
                      </a:r>
                      <a:r>
                        <a:rPr lang="en-GB" sz="1200" u="none" dirty="0">
                          <a:solidFill>
                            <a:schemeClr val="tx1"/>
                          </a:solidFill>
                          <a:latin typeface="Arial" panose="020B0604020202020204" pitchFamily="34" charset="0"/>
                          <a:cs typeface="Arial" panose="020B0604020202020204" pitchFamily="34" charset="0"/>
                        </a:rPr>
                        <a:t>frailty projects</a:t>
                      </a:r>
                    </a:p>
                    <a:p>
                      <a:pPr marL="171450" lvl="0" indent="-171450">
                        <a:buFont typeface="Arial" panose="020B0604020202020204" pitchFamily="34" charset="0"/>
                        <a:buChar char="•"/>
                      </a:pPr>
                      <a:r>
                        <a:rPr lang="en-GB" sz="1200" u="none" dirty="0">
                          <a:solidFill>
                            <a:schemeClr val="tx1"/>
                          </a:solidFill>
                          <a:latin typeface="Arial" panose="020B0604020202020204" pitchFamily="34" charset="0"/>
                          <a:cs typeface="Arial" panose="020B0604020202020204" pitchFamily="34" charset="0"/>
                        </a:rPr>
                        <a:t>We will identify particular health risks that need to inform our preventative approach</a:t>
                      </a:r>
                    </a:p>
                    <a:p>
                      <a:pPr marL="171450" lvl="0" indent="-171450">
                        <a:buFont typeface="Arial" panose="020B0604020202020204" pitchFamily="34" charset="0"/>
                        <a:buChar char="•"/>
                      </a:pPr>
                      <a:r>
                        <a:rPr lang="en-GB" sz="1200" u="none" dirty="0">
                          <a:solidFill>
                            <a:schemeClr val="tx1"/>
                          </a:solidFill>
                          <a:latin typeface="Arial" panose="020B0604020202020204" pitchFamily="34" charset="0"/>
                          <a:cs typeface="Arial" panose="020B0604020202020204" pitchFamily="34" charset="0"/>
                        </a:rPr>
                        <a:t>We will scope what skills this will require in our social care workforce and engage with the market to support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panose="020B0604020202020204" pitchFamily="34" charset="0"/>
                          <a:cs typeface="Arial" panose="020B0604020202020204" pitchFamily="34" charset="0"/>
                        </a:rPr>
                        <a:t>Improve care for those discharged from hospital with short-term rehabilitation needs </a:t>
                      </a:r>
                    </a:p>
                  </a:txBody>
                  <a:tcPr marL="67572" marR="67572" marT="0" marB="0"/>
                </a:tc>
                <a:tc>
                  <a:txBody>
                    <a:bodyPr/>
                    <a:lstStyle/>
                    <a:p>
                      <a:pPr mar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will work with: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Providers to support people to live independently (e.g. through workforce development, specialist requirements – including support for people with learning disability</a:t>
                      </a:r>
                      <a:r>
                        <a:rPr lang="en-GB" sz="1200" kern="1200" dirty="0">
                          <a:solidFill>
                            <a:srgbClr val="FF0000"/>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independence strategies and connections</a:t>
                      </a:r>
                      <a:r>
                        <a:rPr lang="en-GB" sz="1200" kern="1200" baseline="0" dirty="0">
                          <a:solidFill>
                            <a:schemeClr val="tx1"/>
                          </a:solidFill>
                          <a:effectLst/>
                          <a:latin typeface="Arial" panose="020B0604020202020204" pitchFamily="34" charset="0"/>
                          <a:ea typeface="+mn-ea"/>
                          <a:cs typeface="Arial" panose="020B0604020202020204" pitchFamily="34" charset="0"/>
                        </a:rPr>
                        <a:t> in to their communities and digital solutions)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Voluntary sector organisations to consider how they might work together and with system partners in ways including shared objectives, management teams and premises and how we can support this.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Residential and Nursing Homes, Home Care providers and Voluntary Sector organisations about how they can assist with avoiding admissions, facilitating earlier discharges and improving the percentage of people who successfully complete reablement </a:t>
                      </a:r>
                      <a:r>
                        <a:rPr lang="en-GB" sz="1200" kern="1200" dirty="0" smtClean="0">
                          <a:solidFill>
                            <a:schemeClr val="tx1"/>
                          </a:solidFill>
                          <a:effectLst/>
                          <a:latin typeface="Arial" panose="020B0604020202020204" pitchFamily="34" charset="0"/>
                          <a:ea typeface="+mn-ea"/>
                          <a:cs typeface="Arial" panose="020B0604020202020204" pitchFamily="34" charset="0"/>
                        </a:rPr>
                        <a:t>programmes</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48344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17</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altLang="en-US" sz="2400" b="1" dirty="0">
                <a:solidFill>
                  <a:srgbClr val="7030A0"/>
                </a:solidFill>
                <a:latin typeface="Arial" charset="0"/>
                <a:ea typeface="ＭＳ Ｐゴシック" pitchFamily="34" charset="-128"/>
              </a:rPr>
              <a:t>Priorities for adult social care </a:t>
            </a:r>
            <a:r>
              <a:rPr lang="en-GB" altLang="en-US" sz="2400" b="1" dirty="0" smtClean="0">
                <a:solidFill>
                  <a:srgbClr val="7030A0"/>
                </a:solidFill>
                <a:latin typeface="Arial" charset="0"/>
                <a:ea typeface="ＭＳ Ｐゴシック" pitchFamily="34" charset="-128"/>
              </a:rPr>
              <a:t>(3) </a:t>
            </a:r>
            <a:endParaRPr lang="en-GB" sz="2400" dirty="0"/>
          </a:p>
        </p:txBody>
      </p:sp>
      <p:graphicFrame>
        <p:nvGraphicFramePr>
          <p:cNvPr id="4" name="Table 3" descr="Priority &#10;3. Test new approaches to delivering home care  &#10;&#10;What will this involve?&#10;Exploring principles for integrated health and social care models (such as those in the Buurtzorg model), in collaboration with the CCG, including working with providers to consider reducing overall care hours over time for people starting packages by using community approaches. This could apply to Reablement/Rehab services or people with longer term home care packages. &#10;Link with the Double up work (also linked to technology)&#10;&#10;What do we want the market to do?&#10;&#10;We will work with providers to:&#10;Explore the potential to use technology to remotely monitor people’s progress and scope the impact this has on care package hours and reducing double up visits &#10;Develop good practice in digital or technological approaches in home care&#10;Understand the impact of Covid on demand for home-care and how this might have a wider impact &#10;&#10;4. Ensure Luton has the right supply of appropriate housing and accommodation for its changing demographic&#10;&#10;What will this involve?&#10;A joined up approach across the Council, including with housing, social care and public health, to ensure the Luton population has the information and advice and choices available to support independent living&#10;Reduce the need for out of area placements due to unavailability of housing stock and accommodation supply in Luton and scope whether there is a supply challenge as a result of inadequate upstream support leading to avoidable demand&#10;Ensure provision is considered and appropriate for both singles and couples and families, across all groups&#10;Preventing homelessness through ensuring appropriate hostel provision for homeless&#10;Ensure sufficient and appropriate provision of sheltered housing&#10;Reviewing contract arrangements for housing that is not CQC registered &#10;&#10;What do we want the market to do?&#10;&#10;We will work with :&#10;Housing (and care providers) who are able to provide high quality, appropriate accommodation options at a cost that meets our value for money framework to support people to move back into Luton from out of area placements. &#10;We will scope the opportunity to work with the private sector to secure accommodation in borough.&#10;Providers to collaborate and use best practice around preventing homelessness and access to sheltered housing&#10;">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510536964"/>
              </p:ext>
            </p:extLst>
          </p:nvPr>
        </p:nvGraphicFramePr>
        <p:xfrm>
          <a:off x="186420" y="1052736"/>
          <a:ext cx="8757468" cy="5408672"/>
        </p:xfrm>
        <a:graphic>
          <a:graphicData uri="http://schemas.openxmlformats.org/drawingml/2006/table">
            <a:tbl>
              <a:tblPr firstRow="1" firstCol="1" bandRow="1">
                <a:tableStyleId>{17292A2E-F333-43FB-9621-5CBBE7FDCDCB}</a:tableStyleId>
              </a:tblPr>
              <a:tblGrid>
                <a:gridCol w="1073212">
                  <a:extLst>
                    <a:ext uri="{9D8B030D-6E8A-4147-A177-3AD203B41FA5}">
                      <a16:colId xmlns:a16="http://schemas.microsoft.com/office/drawing/2014/main" val="464642431"/>
                    </a:ext>
                  </a:extLst>
                </a:gridCol>
                <a:gridCol w="4397091">
                  <a:extLst>
                    <a:ext uri="{9D8B030D-6E8A-4147-A177-3AD203B41FA5}">
                      <a16:colId xmlns:a16="http://schemas.microsoft.com/office/drawing/2014/main" val="120276979"/>
                    </a:ext>
                  </a:extLst>
                </a:gridCol>
                <a:gridCol w="3287165">
                  <a:extLst>
                    <a:ext uri="{9D8B030D-6E8A-4147-A177-3AD203B41FA5}">
                      <a16:colId xmlns:a16="http://schemas.microsoft.com/office/drawing/2014/main" val="3647390617"/>
                    </a:ext>
                  </a:extLst>
                </a:gridCol>
              </a:tblGrid>
              <a:tr h="288032">
                <a:tc>
                  <a:txBody>
                    <a:bodyPr/>
                    <a:lstStyle/>
                    <a:p>
                      <a:pPr algn="ctr"/>
                      <a:r>
                        <a:rPr lang="en-US" sz="1400" dirty="0">
                          <a:effectLst/>
                          <a:latin typeface="Arial" panose="020B0604020202020204" pitchFamily="34" charset="0"/>
                          <a:cs typeface="Arial" panose="020B0604020202020204" pitchFamily="34" charset="0"/>
                        </a:rPr>
                        <a:t>Priority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will this involve?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do we want</a:t>
                      </a:r>
                      <a:r>
                        <a:rPr lang="en-US" sz="1400" baseline="0" dirty="0">
                          <a:effectLst/>
                          <a:latin typeface="Arial" panose="020B0604020202020204" pitchFamily="34" charset="0"/>
                          <a:cs typeface="Arial" panose="020B0604020202020204" pitchFamily="34" charset="0"/>
                        </a:rPr>
                        <a:t> the market to do?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675038">
                <a:tc>
                  <a:txBody>
                    <a:bodyPr/>
                    <a:lstStyle/>
                    <a:p>
                      <a:pPr marL="0" lvl="0" indent="0">
                        <a:buFont typeface="+mj-lt"/>
                        <a:buNone/>
                      </a:pPr>
                      <a:r>
                        <a:rPr lang="en-GB" sz="1200" b="1" dirty="0">
                          <a:latin typeface="Arial" panose="020B0604020202020204" pitchFamily="34" charset="0"/>
                          <a:cs typeface="Arial" panose="020B0604020202020204" pitchFamily="34" charset="0"/>
                        </a:rPr>
                        <a:t>3</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Test new approaches to delivering home care</a:t>
                      </a:r>
                      <a:r>
                        <a:rPr lang="en-GB" sz="1200" b="1" baseline="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 </a:t>
                      </a:r>
                      <a:endParaRPr lang="en-GB" sz="1200" b="1" dirty="0">
                        <a:solidFill>
                          <a:srgbClr val="FF0000"/>
                        </a:solidFill>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Exploring</a:t>
                      </a:r>
                      <a:r>
                        <a:rPr lang="en-GB" sz="1200" baseline="0" dirty="0">
                          <a:solidFill>
                            <a:schemeClr val="tx1"/>
                          </a:solidFill>
                          <a:latin typeface="Arial" panose="020B0604020202020204" pitchFamily="34" charset="0"/>
                          <a:cs typeface="Arial" panose="020B0604020202020204" pitchFamily="34" charset="0"/>
                        </a:rPr>
                        <a:t> principles for integrated health and social care models (such as those in the B</a:t>
                      </a:r>
                      <a:r>
                        <a:rPr lang="en-GB" sz="1200" u="none" dirty="0">
                          <a:solidFill>
                            <a:schemeClr val="tx1"/>
                          </a:solidFill>
                          <a:latin typeface="Arial" panose="020B0604020202020204" pitchFamily="34" charset="0"/>
                          <a:cs typeface="Arial" panose="020B0604020202020204" pitchFamily="34" charset="0"/>
                        </a:rPr>
                        <a:t>uurtzorg model),</a:t>
                      </a:r>
                      <a:r>
                        <a:rPr lang="en-GB" sz="1200" u="none" baseline="0" dirty="0">
                          <a:solidFill>
                            <a:schemeClr val="tx1"/>
                          </a:solidFill>
                          <a:latin typeface="Arial" panose="020B0604020202020204" pitchFamily="34" charset="0"/>
                          <a:cs typeface="Arial" panose="020B0604020202020204" pitchFamily="34" charset="0"/>
                        </a:rPr>
                        <a:t> in collaboration with the CCG, </a:t>
                      </a:r>
                      <a:r>
                        <a:rPr lang="en-GB" sz="1200" dirty="0">
                          <a:solidFill>
                            <a:schemeClr val="tx1"/>
                          </a:solidFill>
                          <a:latin typeface="Arial" panose="020B0604020202020204" pitchFamily="34" charset="0"/>
                          <a:cs typeface="Arial" panose="020B0604020202020204" pitchFamily="34" charset="0"/>
                        </a:rPr>
                        <a:t>including working </a:t>
                      </a:r>
                      <a:r>
                        <a:rPr lang="en-GB" sz="1200" dirty="0">
                          <a:latin typeface="Arial" panose="020B0604020202020204" pitchFamily="34" charset="0"/>
                          <a:cs typeface="Arial" panose="020B0604020202020204" pitchFamily="34" charset="0"/>
                        </a:rPr>
                        <a:t>with providers to consider reducing overall care hours over time for people starting packages by using community approaches</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 </a:t>
                      </a:r>
                      <a:r>
                        <a:rPr lang="en-GB" sz="1200" dirty="0" smtClean="0">
                          <a:latin typeface="Arial" panose="020B0604020202020204" pitchFamily="34" charset="0"/>
                          <a:cs typeface="Arial" panose="020B0604020202020204" pitchFamily="34" charset="0"/>
                        </a:rPr>
                        <a:t>could </a:t>
                      </a:r>
                      <a:r>
                        <a:rPr lang="en-GB" sz="1200" dirty="0">
                          <a:latin typeface="Arial" panose="020B0604020202020204" pitchFamily="34" charset="0"/>
                          <a:cs typeface="Arial" panose="020B0604020202020204" pitchFamily="34" charset="0"/>
                        </a:rPr>
                        <a:t>apply to Reablement/Rehab services or people with longer term home care packages.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Link with the Double up work (also linked to technology)</a:t>
                      </a:r>
                    </a:p>
                  </a:txBody>
                  <a:tcPr marL="67572" marR="6757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We will work with providers</a:t>
                      </a:r>
                      <a:r>
                        <a:rPr lang="en-GB" sz="1200" kern="1200" baseline="0" dirty="0">
                          <a:solidFill>
                            <a:schemeClr val="tx1"/>
                          </a:solidFill>
                          <a:effectLst/>
                          <a:latin typeface="Arial" panose="020B0604020202020204" pitchFamily="34" charset="0"/>
                          <a:ea typeface="+mn-ea"/>
                          <a:cs typeface="Arial" panose="020B0604020202020204" pitchFamily="34" charset="0"/>
                        </a:rPr>
                        <a:t> to</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Explore the potential to use technology to remotely monitor people’s progress and scope the impact this has on</a:t>
                      </a:r>
                      <a:r>
                        <a:rPr lang="en-GB" sz="1200" strike="sngStrike"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care package hours and reducing double up visits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Develop </a:t>
                      </a:r>
                      <a:r>
                        <a:rPr lang="en-GB" sz="1200" kern="1200" baseline="0" dirty="0">
                          <a:solidFill>
                            <a:schemeClr val="tx1"/>
                          </a:solidFill>
                          <a:effectLst/>
                          <a:latin typeface="Arial" panose="020B0604020202020204" pitchFamily="34" charset="0"/>
                          <a:ea typeface="+mn-ea"/>
                          <a:cs typeface="Arial" panose="020B0604020202020204" pitchFamily="34" charset="0"/>
                        </a:rPr>
                        <a:t>good practice in digital or technological approaches in home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Understand the impact of Covid on demand for home-care and how this might have a wider impact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148303369"/>
                  </a:ext>
                </a:extLst>
              </a:tr>
              <a:tr h="167503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4</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Ensure Luton has the right supply of appropriate housing and accommodation for its changing demographic</a:t>
                      </a: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rial" panose="020B0604020202020204" pitchFamily="34" charset="0"/>
                          <a:cs typeface="Arial" panose="020B0604020202020204" pitchFamily="34" charset="0"/>
                        </a:rPr>
                        <a:t>A joined up approach across the Council, including with housing, social care and public health, to ensure the Luton population has the information and advice and choices available to support independent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smtClean="0">
                          <a:latin typeface="Arial" panose="020B0604020202020204" pitchFamily="34" charset="0"/>
                          <a:cs typeface="Arial" panose="020B0604020202020204" pitchFamily="34" charset="0"/>
                        </a:rPr>
                        <a:t>Reduce the need for out of area placements </a:t>
                      </a:r>
                      <a:r>
                        <a:rPr lang="en-GB" sz="1200" dirty="0" smtClean="0">
                          <a:latin typeface="Arial" panose="020B0604020202020204" pitchFamily="34" charset="0"/>
                          <a:cs typeface="Arial" panose="020B0604020202020204" pitchFamily="34" charset="0"/>
                        </a:rPr>
                        <a:t>due to unavailability of housing stock and accommodation supply in </a:t>
                      </a:r>
                      <a:r>
                        <a:rPr lang="en-GB" sz="1200" dirty="0" smtClean="0">
                          <a:solidFill>
                            <a:schemeClr val="tx1"/>
                          </a:solidFill>
                          <a:latin typeface="Arial" panose="020B0604020202020204" pitchFamily="34" charset="0"/>
                          <a:cs typeface="Arial" panose="020B0604020202020204" pitchFamily="34" charset="0"/>
                        </a:rPr>
                        <a:t>Luton and scope whether there is a supply challenge as a result of inadequate upstream support leading to avoidable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rial" panose="020B0604020202020204" pitchFamily="34" charset="0"/>
                          <a:cs typeface="Arial" panose="020B0604020202020204" pitchFamily="34" charset="0"/>
                        </a:rPr>
                        <a:t>Ensure provision is considered</a:t>
                      </a:r>
                      <a:r>
                        <a:rPr lang="en-GB" sz="1200" baseline="0" dirty="0" smtClean="0">
                          <a:solidFill>
                            <a:schemeClr val="tx1"/>
                          </a:solidFill>
                          <a:latin typeface="Arial" panose="020B0604020202020204" pitchFamily="34" charset="0"/>
                          <a:cs typeface="Arial" panose="020B0604020202020204" pitchFamily="34" charset="0"/>
                        </a:rPr>
                        <a:t> and appropriate for both singles and couples and families, across all groups</a:t>
                      </a:r>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Preventing homelessness</a:t>
                      </a:r>
                      <a:r>
                        <a:rPr lang="en-GB" sz="1200" baseline="0" dirty="0" smtClean="0">
                          <a:solidFill>
                            <a:schemeClr val="tx1"/>
                          </a:solidFill>
                          <a:latin typeface="Arial" panose="020B0604020202020204" pitchFamily="34" charset="0"/>
                          <a:cs typeface="Arial" panose="020B0604020202020204" pitchFamily="34" charset="0"/>
                        </a:rPr>
                        <a:t> through e</a:t>
                      </a:r>
                      <a:r>
                        <a:rPr lang="en-GB" sz="1200" dirty="0" smtClean="0">
                          <a:solidFill>
                            <a:schemeClr val="tx1"/>
                          </a:solidFill>
                          <a:latin typeface="Arial" panose="020B0604020202020204" pitchFamily="34" charset="0"/>
                          <a:cs typeface="Arial" panose="020B0604020202020204" pitchFamily="34" charset="0"/>
                        </a:rPr>
                        <a:t>nsuring</a:t>
                      </a:r>
                      <a:r>
                        <a:rPr lang="en-GB" sz="1200" baseline="0" dirty="0" smtClean="0">
                          <a:solidFill>
                            <a:schemeClr val="tx1"/>
                          </a:solidFill>
                          <a:latin typeface="Arial" panose="020B0604020202020204" pitchFamily="34" charset="0"/>
                          <a:cs typeface="Arial" panose="020B0604020202020204" pitchFamily="34" charset="0"/>
                        </a:rPr>
                        <a:t> appropriate h</a:t>
                      </a:r>
                      <a:r>
                        <a:rPr lang="en-GB" sz="1200" dirty="0" smtClean="0">
                          <a:solidFill>
                            <a:schemeClr val="tx1"/>
                          </a:solidFill>
                          <a:latin typeface="Arial" panose="020B0604020202020204" pitchFamily="34" charset="0"/>
                          <a:cs typeface="Arial" panose="020B0604020202020204" pitchFamily="34" charset="0"/>
                        </a:rPr>
                        <a:t>ostel provision for homeless</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Ensure sufficient and appropriate provision of sheltered housing</a:t>
                      </a: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Reviewing contract arrangements</a:t>
                      </a:r>
                      <a:r>
                        <a:rPr lang="en-GB" sz="1200" baseline="0" dirty="0" smtClean="0">
                          <a:solidFill>
                            <a:schemeClr val="tx1"/>
                          </a:solidFill>
                          <a:latin typeface="Arial" panose="020B0604020202020204" pitchFamily="34" charset="0"/>
                          <a:cs typeface="Arial" panose="020B0604020202020204" pitchFamily="34" charset="0"/>
                        </a:rPr>
                        <a:t> for housing that is not CQC registered </a:t>
                      </a:r>
                      <a:endParaRPr lang="en-GB" sz="120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will</a:t>
                      </a:r>
                      <a:r>
                        <a:rPr lang="en-GB" sz="1200" kern="1200" baseline="0" dirty="0">
                          <a:solidFill>
                            <a:schemeClr val="tx1"/>
                          </a:solidFill>
                          <a:effectLst/>
                          <a:latin typeface="Arial" panose="020B0604020202020204" pitchFamily="34" charset="0"/>
                          <a:ea typeface="+mn-ea"/>
                          <a:cs typeface="Arial" panose="020B0604020202020204" pitchFamily="34" charset="0"/>
                        </a:rPr>
                        <a:t> work with </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Housing (and care providers) who are able to provide high quality, appropriate accommodation options at a cost that meets our value for money framework to support people to move back into Luton from out of area placements. </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We will scope the opportunity to work with the private sector to secure accommodation in borough.</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Providers</a:t>
                      </a:r>
                      <a:r>
                        <a:rPr lang="en-GB" sz="1200" kern="1200" baseline="0" dirty="0">
                          <a:solidFill>
                            <a:schemeClr val="tx1"/>
                          </a:solidFill>
                          <a:effectLst/>
                          <a:latin typeface="Arial" panose="020B0604020202020204" pitchFamily="34" charset="0"/>
                          <a:ea typeface="+mn-ea"/>
                          <a:cs typeface="Arial" panose="020B0604020202020204" pitchFamily="34" charset="0"/>
                        </a:rPr>
                        <a:t> to collaborate and use best practice around preventing homelessness and access to sheltered housing</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1381551581"/>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93096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18</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altLang="en-US" sz="2400" b="1" dirty="0">
                <a:solidFill>
                  <a:srgbClr val="7030A0"/>
                </a:solidFill>
                <a:latin typeface="Arial" charset="0"/>
                <a:ea typeface="ＭＳ Ｐゴシック" pitchFamily="34" charset="-128"/>
              </a:rPr>
              <a:t>Priorities for adult social care (4) </a:t>
            </a:r>
            <a:endParaRPr lang="en-GB" sz="2400" dirty="0"/>
          </a:p>
        </p:txBody>
      </p:sp>
      <p:graphicFrame>
        <p:nvGraphicFramePr>
          <p:cNvPr id="4" name="Table 3" descr="Priority&#10;5. Maintain and extend the expanded use of technology across social care settings&#10;&#10;Build on innovations in remote support during Covid and more broadly to support activity such as placements, assessments/reassessments and potentially for some elements of the quality monitoring work e.g. the use of iPads in Care Homes and use of the Canary Assessment Tools&#10;Pilot further tech innovations in Sheltered Accommodation e.g. Alexa devices to prompt medication reminders &#10;Pilot extended tech use in people’s homes build on Care Lines products &#10;Scoping how use of direct payments can support independence through technology &#10;&#10;What do we want the market to do?&#10;We are interested in: &#10;Hearing from providers who have experience in supporting people through the use of technology in ways that support people to maintain their independence and improve monitoring and value for money&#10;Integrating good and best practice in digital and technological innovations into business as usual &#10;&#10;Priority 6. Ensure Value for Money to contribute to Luton’s economic recovery plan&#10;&#10;What will this involve?&#10;Review Out of Area Placements (particularly for people with a Learning Disability– residential and respite) to quantity numbers, gaps in provision and overall unmet need to identify necessary steps to return people to Luton, safely and sustainably – this will need to include broader consideration of the role of care placements&#10;Review contracting arrangements to move away from spot contracts to fixed terms to supply both stability for people in placements and opportunities for contracting at greater scale with financial efficiencies&#10;Ensure quality assurance and consistent due diligence across all services, including new providers&#10;Review overall placements process and activity to ensure value for money is secured   &#10;Securing value for money through rolling out pre-payment cards for direct payments &#10;Changes in allocated hours for Housing Related Support (2021)&#10;Work with the Children’s team to align approaches with regard to frameworks and due diligence and value for money to support the process of transition in to adults social care&#10;&#10;What do we want the market to do? &#10;We will work with:&#10;Care (and housing) providers who are able to provide high quality personalised care at a cost that meets our value for money framework to support people to move back into Luton from out of area placements.&#10;Providers to improve quality assurance and due diligence processes in collaboration with Luton’s Quality Assurance &amp; Care Placements Team&#10;" title="Priorities for adult social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725874379"/>
              </p:ext>
            </p:extLst>
          </p:nvPr>
        </p:nvGraphicFramePr>
        <p:xfrm>
          <a:off x="186420" y="836712"/>
          <a:ext cx="8757468" cy="5948115"/>
        </p:xfrm>
        <a:graphic>
          <a:graphicData uri="http://schemas.openxmlformats.org/drawingml/2006/table">
            <a:tbl>
              <a:tblPr firstRow="1" firstCol="1" bandRow="1">
                <a:tableStyleId>{17292A2E-F333-43FB-9621-5CBBE7FDCDCB}</a:tableStyleId>
              </a:tblPr>
              <a:tblGrid>
                <a:gridCol w="1224136">
                  <a:extLst>
                    <a:ext uri="{9D8B030D-6E8A-4147-A177-3AD203B41FA5}">
                      <a16:colId xmlns:a16="http://schemas.microsoft.com/office/drawing/2014/main" val="464642431"/>
                    </a:ext>
                  </a:extLst>
                </a:gridCol>
                <a:gridCol w="4601604">
                  <a:extLst>
                    <a:ext uri="{9D8B030D-6E8A-4147-A177-3AD203B41FA5}">
                      <a16:colId xmlns:a16="http://schemas.microsoft.com/office/drawing/2014/main" val="120276979"/>
                    </a:ext>
                  </a:extLst>
                </a:gridCol>
                <a:gridCol w="2931728">
                  <a:extLst>
                    <a:ext uri="{9D8B030D-6E8A-4147-A177-3AD203B41FA5}">
                      <a16:colId xmlns:a16="http://schemas.microsoft.com/office/drawing/2014/main" val="3647390617"/>
                    </a:ext>
                  </a:extLst>
                </a:gridCol>
              </a:tblGrid>
              <a:tr h="278835">
                <a:tc>
                  <a:txBody>
                    <a:bodyPr/>
                    <a:lstStyle/>
                    <a:p>
                      <a:pPr algn="ctr"/>
                      <a:r>
                        <a:rPr lang="en-US" sz="1400" dirty="0">
                          <a:effectLst/>
                        </a:rPr>
                        <a:t>Priority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tc>
                  <a:txBody>
                    <a:bodyPr/>
                    <a:lstStyle/>
                    <a:p>
                      <a:pPr algn="ctr"/>
                      <a:r>
                        <a:rPr lang="en-US" sz="1400" dirty="0">
                          <a:effectLst/>
                        </a:rPr>
                        <a:t>What will this involve?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tc>
                  <a:txBody>
                    <a:bodyPr/>
                    <a:lstStyle/>
                    <a:p>
                      <a:pPr algn="ctr"/>
                      <a:r>
                        <a:rPr lang="en-US" sz="1400" dirty="0">
                          <a:effectLst/>
                        </a:rPr>
                        <a:t>What do we want</a:t>
                      </a:r>
                      <a:r>
                        <a:rPr lang="en-US" sz="1400" baseline="0" dirty="0">
                          <a:effectLst/>
                        </a:rPr>
                        <a:t> the market to do?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extLst>
                  <a:ext uri="{0D108BD9-81ED-4DB2-BD59-A6C34878D82A}">
                    <a16:rowId xmlns:a16="http://schemas.microsoft.com/office/drawing/2014/main" val="1003575189"/>
                  </a:ext>
                </a:extLst>
              </a:tr>
              <a:tr h="148182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5</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Maintain and extend the expanded use of technology across social care settings</a:t>
                      </a:r>
                    </a:p>
                    <a:p>
                      <a:pPr marL="228600" lvl="0" indent="-228600">
                        <a:buFont typeface="+mj-lt"/>
                        <a:buAutoNum type="arabicPeriod"/>
                      </a:pPr>
                      <a:endParaRPr lang="en-GB" sz="1200" b="1" dirty="0">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Build </a:t>
                      </a:r>
                      <a:r>
                        <a:rPr lang="en-GB" sz="1200" dirty="0">
                          <a:solidFill>
                            <a:schemeClr val="tx1"/>
                          </a:solidFill>
                          <a:latin typeface="Arial" panose="020B0604020202020204" pitchFamily="34" charset="0"/>
                          <a:cs typeface="Arial" panose="020B0604020202020204" pitchFamily="34" charset="0"/>
                        </a:rPr>
                        <a:t>on innovations</a:t>
                      </a:r>
                      <a:r>
                        <a:rPr lang="en-GB" sz="1200" baseline="0" dirty="0">
                          <a:solidFill>
                            <a:schemeClr val="tx1"/>
                          </a:solidFill>
                          <a:latin typeface="Arial" panose="020B0604020202020204" pitchFamily="34" charset="0"/>
                          <a:cs typeface="Arial" panose="020B0604020202020204" pitchFamily="34" charset="0"/>
                        </a:rPr>
                        <a:t> in remote support during Covid </a:t>
                      </a:r>
                      <a:r>
                        <a:rPr lang="en-GB" sz="1200" dirty="0">
                          <a:solidFill>
                            <a:schemeClr val="tx1"/>
                          </a:solidFill>
                          <a:latin typeface="Arial" panose="020B0604020202020204" pitchFamily="34" charset="0"/>
                          <a:cs typeface="Arial" panose="020B0604020202020204" pitchFamily="34" charset="0"/>
                        </a:rPr>
                        <a:t>and more broadly to support activity such as placements, assessments/reassessments and potentially for some elements of the quality monitoring work e.g.</a:t>
                      </a:r>
                      <a:r>
                        <a:rPr lang="en-GB" sz="1200" baseline="0"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the use of iPads in Care Homes and use</a:t>
                      </a:r>
                      <a:r>
                        <a:rPr lang="en-GB" sz="1200" baseline="0" dirty="0">
                          <a:solidFill>
                            <a:schemeClr val="tx1"/>
                          </a:solidFill>
                          <a:latin typeface="Arial" panose="020B0604020202020204" pitchFamily="34" charset="0"/>
                          <a:cs typeface="Arial" panose="020B0604020202020204" pitchFamily="34" charset="0"/>
                        </a:rPr>
                        <a:t> of the Canary Assessment Tools</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Pilot further tech innovations in Sheltered Accommodation e.g. Alexa devices to prompt medication reminders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Pilot </a:t>
                      </a:r>
                      <a:r>
                        <a:rPr lang="en-GB" sz="1200" dirty="0">
                          <a:solidFill>
                            <a:schemeClr val="tx1"/>
                          </a:solidFill>
                          <a:latin typeface="Arial" panose="020B0604020202020204" pitchFamily="34" charset="0"/>
                          <a:cs typeface="Arial" panose="020B0604020202020204" pitchFamily="34" charset="0"/>
                        </a:rPr>
                        <a:t>extended tech use in people’s homes </a:t>
                      </a:r>
                      <a:r>
                        <a:rPr lang="en-GB" sz="1200" dirty="0" smtClean="0">
                          <a:solidFill>
                            <a:schemeClr val="tx1"/>
                          </a:solidFill>
                          <a:latin typeface="Arial" panose="020B0604020202020204" pitchFamily="34" charset="0"/>
                          <a:cs typeface="Arial" panose="020B0604020202020204" pitchFamily="34" charset="0"/>
                        </a:rPr>
                        <a:t>build </a:t>
                      </a:r>
                      <a:r>
                        <a:rPr lang="en-GB" sz="1200" dirty="0">
                          <a:solidFill>
                            <a:schemeClr val="tx1"/>
                          </a:solidFill>
                          <a:latin typeface="Arial" panose="020B0604020202020204" pitchFamily="34" charset="0"/>
                          <a:cs typeface="Arial" panose="020B0604020202020204" pitchFamily="34" charset="0"/>
                        </a:rPr>
                        <a:t>on Care Lines products </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Scoping how use of direct payments can support independence through technology </a:t>
                      </a:r>
                    </a:p>
                  </a:txBody>
                  <a:tcPr marL="67572" marR="67572" marT="0" marB="0"/>
                </a:tc>
                <a:tc>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are interested in: </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Hearing from providers who have experience in supporting people through the use of technology in ways that support people to maintain their independence and improve monitoring and value for money</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Integrating </a:t>
                      </a:r>
                      <a:r>
                        <a:rPr lang="en-GB" sz="1200" kern="1200" baseline="0" dirty="0">
                          <a:solidFill>
                            <a:schemeClr val="tx1"/>
                          </a:solidFill>
                          <a:effectLst/>
                          <a:latin typeface="Arial" panose="020B0604020202020204" pitchFamily="34" charset="0"/>
                          <a:ea typeface="+mn-ea"/>
                          <a:cs typeface="Arial" panose="020B0604020202020204" pitchFamily="34" charset="0"/>
                        </a:rPr>
                        <a:t>good and best practice in digital and technological innovations into business as usual </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536942878"/>
                  </a:ext>
                </a:extLst>
              </a:tr>
              <a:tr h="21348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6. Ensure Value for Money to contribute to Luton’s economic recovery plan</a:t>
                      </a:r>
                      <a:endParaRPr lang="en-GB" sz="1200" dirty="0">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u="none" dirty="0">
                          <a:solidFill>
                            <a:schemeClr val="tx1"/>
                          </a:solidFill>
                          <a:latin typeface="Arial" panose="020B0604020202020204" pitchFamily="34" charset="0"/>
                          <a:cs typeface="Arial" panose="020B0604020202020204" pitchFamily="34" charset="0"/>
                        </a:rPr>
                        <a:t>Review Out of Area Placements (</a:t>
                      </a:r>
                      <a:r>
                        <a:rPr lang="en-GB" sz="1200" dirty="0">
                          <a:solidFill>
                            <a:schemeClr val="tx1"/>
                          </a:solidFill>
                          <a:latin typeface="Arial" panose="020B0604020202020204" pitchFamily="34" charset="0"/>
                          <a:cs typeface="Arial" panose="020B0604020202020204" pitchFamily="34" charset="0"/>
                        </a:rPr>
                        <a:t>particularly for people with a Learning Disability– residential and respite) to quantity numbers, gaps</a:t>
                      </a:r>
                      <a:r>
                        <a:rPr lang="en-GB" sz="1200" baseline="0" dirty="0">
                          <a:solidFill>
                            <a:schemeClr val="tx1"/>
                          </a:solidFill>
                          <a:latin typeface="Arial" panose="020B0604020202020204" pitchFamily="34" charset="0"/>
                          <a:cs typeface="Arial" panose="020B0604020202020204" pitchFamily="34" charset="0"/>
                        </a:rPr>
                        <a:t> in provision and overall unmet need to identify </a:t>
                      </a:r>
                      <a:r>
                        <a:rPr lang="en-GB" sz="1200" dirty="0">
                          <a:solidFill>
                            <a:schemeClr val="tx1"/>
                          </a:solidFill>
                          <a:latin typeface="Arial" panose="020B0604020202020204" pitchFamily="34" charset="0"/>
                          <a:cs typeface="Arial" panose="020B0604020202020204" pitchFamily="34" charset="0"/>
                        </a:rPr>
                        <a:t>necessary steps to return people to Luton, safely and sustainably – this will</a:t>
                      </a:r>
                      <a:r>
                        <a:rPr lang="en-GB" sz="1200" baseline="0" dirty="0">
                          <a:solidFill>
                            <a:schemeClr val="tx1"/>
                          </a:solidFill>
                          <a:latin typeface="Arial" panose="020B0604020202020204" pitchFamily="34" charset="0"/>
                          <a:cs typeface="Arial" panose="020B0604020202020204" pitchFamily="34" charset="0"/>
                        </a:rPr>
                        <a:t> need to include broader consideration of the role of care placements</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Review</a:t>
                      </a:r>
                      <a:r>
                        <a:rPr lang="en-GB" sz="1200" baseline="0" dirty="0" smtClean="0">
                          <a:solidFill>
                            <a:schemeClr val="tx1"/>
                          </a:solidFill>
                          <a:latin typeface="Arial" panose="020B0604020202020204" pitchFamily="34" charset="0"/>
                          <a:cs typeface="Arial" panose="020B0604020202020204" pitchFamily="34" charset="0"/>
                        </a:rPr>
                        <a:t> contracting arrangements to move away from spot contracts to fixed terms to supply both stability for people in placements and opportunities for contracting at greater scale with financial efficiencies</a:t>
                      </a:r>
                      <a:endParaRPr lang="en-GB" sz="12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Ensure </a:t>
                      </a:r>
                      <a:r>
                        <a:rPr lang="en-GB" sz="1200" dirty="0">
                          <a:solidFill>
                            <a:schemeClr val="tx1"/>
                          </a:solidFill>
                          <a:latin typeface="Arial" panose="020B0604020202020204" pitchFamily="34" charset="0"/>
                          <a:cs typeface="Arial" panose="020B0604020202020204" pitchFamily="34" charset="0"/>
                        </a:rPr>
                        <a:t>quality assurance and consistent due diligence across all services, including new providers</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Review overall placements process and activity to ensure value for money is secured   </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Securing value for money through rolling out pre-payment cards for direct payments </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Changes in allocated hours for Housing Related Support (2021)</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Work with the</a:t>
                      </a:r>
                      <a:r>
                        <a:rPr lang="en-GB" sz="1200" baseline="0" dirty="0">
                          <a:solidFill>
                            <a:schemeClr val="tx1"/>
                          </a:solidFill>
                          <a:latin typeface="Arial" panose="020B0604020202020204" pitchFamily="34" charset="0"/>
                          <a:cs typeface="Arial" panose="020B0604020202020204" pitchFamily="34" charset="0"/>
                        </a:rPr>
                        <a:t> </a:t>
                      </a:r>
                      <a:r>
                        <a:rPr lang="en-GB" sz="1200" baseline="0" dirty="0" smtClean="0">
                          <a:solidFill>
                            <a:schemeClr val="tx1"/>
                          </a:solidFill>
                          <a:latin typeface="Arial" panose="020B0604020202020204" pitchFamily="34" charset="0"/>
                          <a:cs typeface="Arial" panose="020B0604020202020204" pitchFamily="34" charset="0"/>
                        </a:rPr>
                        <a:t>Children’s </a:t>
                      </a:r>
                      <a:r>
                        <a:rPr lang="en-GB" sz="1200" baseline="0" dirty="0">
                          <a:solidFill>
                            <a:schemeClr val="tx1"/>
                          </a:solidFill>
                          <a:latin typeface="Arial" panose="020B0604020202020204" pitchFamily="34" charset="0"/>
                          <a:cs typeface="Arial" panose="020B0604020202020204" pitchFamily="34" charset="0"/>
                        </a:rPr>
                        <a:t>team to align approaches with regard to frameworks and due diligence and value for money to support the process of transition in to adults social care</a:t>
                      </a:r>
                      <a:endParaRPr lang="en-GB" sz="120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will work with:</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Care (and housing) providers who are able to provide high quality personalised care at a cost that meets our value for money framework to support people to move back into Luton from out of area placements.</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Providers to improve quality assurance and due diligence processes in</a:t>
                      </a:r>
                      <a:r>
                        <a:rPr lang="en-GB" sz="1200" kern="1200" baseline="0" dirty="0">
                          <a:solidFill>
                            <a:schemeClr val="tx1"/>
                          </a:solidFill>
                          <a:effectLst/>
                          <a:latin typeface="Arial" panose="020B0604020202020204" pitchFamily="34" charset="0"/>
                          <a:ea typeface="+mn-ea"/>
                          <a:cs typeface="Arial" panose="020B0604020202020204" pitchFamily="34" charset="0"/>
                        </a:rPr>
                        <a:t> collaboration with </a:t>
                      </a:r>
                      <a:r>
                        <a:rPr lang="en-GB" sz="1200" kern="1200" dirty="0">
                          <a:solidFill>
                            <a:schemeClr val="tx1"/>
                          </a:solidFill>
                          <a:effectLst/>
                          <a:latin typeface="Arial" panose="020B0604020202020204" pitchFamily="34" charset="0"/>
                          <a:ea typeface="+mn-ea"/>
                          <a:cs typeface="Arial" panose="020B0604020202020204" pitchFamily="34" charset="0"/>
                        </a:rPr>
                        <a:t>Luton’s Quality Assurance &amp; Care</a:t>
                      </a:r>
                      <a:r>
                        <a:rPr lang="en-GB" sz="1200" kern="1200" baseline="0" dirty="0">
                          <a:solidFill>
                            <a:schemeClr val="tx1"/>
                          </a:solidFill>
                          <a:effectLst/>
                          <a:latin typeface="Arial" panose="020B0604020202020204" pitchFamily="34" charset="0"/>
                          <a:ea typeface="+mn-ea"/>
                          <a:cs typeface="Arial" panose="020B0604020202020204" pitchFamily="34" charset="0"/>
                        </a:rPr>
                        <a:t> Placements Team</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1102979677"/>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81320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19</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altLang="en-US" sz="2400" b="1" dirty="0">
                <a:solidFill>
                  <a:srgbClr val="7030A0"/>
                </a:solidFill>
                <a:latin typeface="Arial" charset="0"/>
                <a:ea typeface="ＭＳ Ｐゴシック" pitchFamily="34" charset="-128"/>
              </a:rPr>
              <a:t>Priorities for adult social care </a:t>
            </a:r>
            <a:r>
              <a:rPr lang="en-GB" altLang="en-US" sz="2400" b="1" dirty="0" smtClean="0">
                <a:solidFill>
                  <a:srgbClr val="7030A0"/>
                </a:solidFill>
                <a:latin typeface="Arial" charset="0"/>
                <a:ea typeface="ＭＳ Ｐゴシック" pitchFamily="34" charset="-128"/>
              </a:rPr>
              <a:t>(5) </a:t>
            </a:r>
            <a:endParaRPr lang="en-GB" sz="2400" dirty="0"/>
          </a:p>
        </p:txBody>
      </p:sp>
      <p:graphicFrame>
        <p:nvGraphicFramePr>
          <p:cNvPr id="4" name="Table 3" descr="Priority 7&#10;&#10;7. Support a coordinated and preventative approach to people with mental health and substance misuse issues&#10;&#10;What will this involve?&#10;More integrated planning (given contracts are managed within separate teams) across relevant Council departments and stakeholders e.g. ResoLUTiONs, Penrose Synery and STEPS&#10;Alignment with wider mental health strategies underway across Luton (Community Framework; Reimagining Mental Health &#10;&#10;What do we want the market to do?&#10;&#10;We will work with:&#10;Partners from across Luton to support people to become more integrated into their communities including work and developmental options&#10;A broad range of partners on the Reimagining Mental Health and Transforming Care programmes and on Implementation of the Dual Diagnosis Protocol&#10;&#10;Priority 8&#10;&#10;8. Support quality through strengthened quality assurance processes and developing the social care workforce &#10;&#10;What will this involve?&#10;&#10;Revision to service quality reviews and escalation processes &#10;Support skill-development in the Social Care Workforce (links to CCS/CCG work, ADASS workforce strategy and BLMK workforce team, Council apprenticeship levy) including a specific management programme as well as service-specific training based on people with different needs &#10;Maximise benefit of PAMS tools as part of quality approaches &#10;Scope partnerships between clinical and social care workforce e.g. nursing apprenticeships to further develop carers&#10;Consider how training and quality approaches are sufficiently broad to be appropriate to range of providers (including non-commissioned services)&#10;&#10;What do we want the market to do?&#10;&#10;We will work with providers to:&#10;Engage and collaborate with our Quality Assurance and Care Placements Team as they undertake changes to quality assurance processes &#10;Take steps to improve recruitment and retention practices, including investment in workforce development &#10;We will work with providers, Skills for Care and the BLMK Workforce Team to develop programmes that support people to  further develop their leadership skills and abilities and enable passporting of training and development between provider organisations&#10;" title="Priorities for adult social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844011533"/>
              </p:ext>
            </p:extLst>
          </p:nvPr>
        </p:nvGraphicFramePr>
        <p:xfrm>
          <a:off x="251520" y="1083049"/>
          <a:ext cx="8757468" cy="5040815"/>
        </p:xfrm>
        <a:graphic>
          <a:graphicData uri="http://schemas.openxmlformats.org/drawingml/2006/table">
            <a:tbl>
              <a:tblPr firstRow="1" firstCol="1" bandRow="1">
                <a:tableStyleId>{17292A2E-F333-43FB-9621-5CBBE7FDCDCB}</a:tableStyleId>
              </a:tblPr>
              <a:tblGrid>
                <a:gridCol w="1224136">
                  <a:extLst>
                    <a:ext uri="{9D8B030D-6E8A-4147-A177-3AD203B41FA5}">
                      <a16:colId xmlns:a16="http://schemas.microsoft.com/office/drawing/2014/main" val="464642431"/>
                    </a:ext>
                  </a:extLst>
                </a:gridCol>
                <a:gridCol w="3888432">
                  <a:extLst>
                    <a:ext uri="{9D8B030D-6E8A-4147-A177-3AD203B41FA5}">
                      <a16:colId xmlns:a16="http://schemas.microsoft.com/office/drawing/2014/main" val="120276979"/>
                    </a:ext>
                  </a:extLst>
                </a:gridCol>
                <a:gridCol w="3644900">
                  <a:extLst>
                    <a:ext uri="{9D8B030D-6E8A-4147-A177-3AD203B41FA5}">
                      <a16:colId xmlns:a16="http://schemas.microsoft.com/office/drawing/2014/main" val="3647390617"/>
                    </a:ext>
                  </a:extLst>
                </a:gridCol>
              </a:tblGrid>
              <a:tr h="285935">
                <a:tc>
                  <a:txBody>
                    <a:bodyPr/>
                    <a:lstStyle/>
                    <a:p>
                      <a:pPr algn="ctr"/>
                      <a:r>
                        <a:rPr lang="en-US" sz="1400" dirty="0">
                          <a:effectLst/>
                          <a:latin typeface="Arial" panose="020B0604020202020204" pitchFamily="34" charset="0"/>
                          <a:cs typeface="Arial" panose="020B0604020202020204" pitchFamily="34" charset="0"/>
                        </a:rPr>
                        <a:t>Priority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will this involve?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What do we want</a:t>
                      </a:r>
                      <a:r>
                        <a:rPr lang="en-US" sz="1400" baseline="0" dirty="0">
                          <a:effectLst/>
                          <a:latin typeface="Arial" panose="020B0604020202020204" pitchFamily="34" charset="0"/>
                          <a:cs typeface="Arial" panose="020B0604020202020204" pitchFamily="34" charset="0"/>
                        </a:rPr>
                        <a:t> the market to do?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36760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7.</a:t>
                      </a:r>
                      <a:r>
                        <a:rPr lang="en-GB" sz="1200" b="1" baseline="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Support a coordinated and preventative approach to people with mental health and substance misuse issues</a:t>
                      </a:r>
                    </a:p>
                    <a:p>
                      <a:pPr marL="228600" lvl="0" indent="-228600">
                        <a:buFont typeface="+mj-lt"/>
                        <a:buAutoNum type="arabicPeriod"/>
                      </a:pPr>
                      <a:endParaRPr lang="en-GB" sz="1200" b="1" dirty="0">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More integrated planning (given contracts are managed within separate teams) </a:t>
                      </a:r>
                      <a:r>
                        <a:rPr lang="en-GB" sz="1200" baseline="0" dirty="0">
                          <a:solidFill>
                            <a:schemeClr val="tx1"/>
                          </a:solidFill>
                          <a:latin typeface="Arial" panose="020B0604020202020204" pitchFamily="34" charset="0"/>
                          <a:cs typeface="Arial" panose="020B0604020202020204" pitchFamily="34" charset="0"/>
                        </a:rPr>
                        <a:t>across relevant Council departments and </a:t>
                      </a:r>
                      <a:r>
                        <a:rPr lang="en-GB" sz="1200" baseline="0" dirty="0" smtClean="0">
                          <a:solidFill>
                            <a:schemeClr val="tx1"/>
                          </a:solidFill>
                          <a:latin typeface="Arial" panose="020B0604020202020204" pitchFamily="34" charset="0"/>
                          <a:cs typeface="Arial" panose="020B0604020202020204" pitchFamily="34" charset="0"/>
                        </a:rPr>
                        <a:t>stakeholders </a:t>
                      </a:r>
                      <a:r>
                        <a:rPr lang="en-GB" sz="1200" baseline="0" dirty="0">
                          <a:solidFill>
                            <a:schemeClr val="tx1"/>
                          </a:solidFill>
                          <a:latin typeface="Arial" panose="020B0604020202020204" pitchFamily="34" charset="0"/>
                          <a:cs typeface="Arial" panose="020B0604020202020204" pitchFamily="34" charset="0"/>
                        </a:rPr>
                        <a:t>e.g. ResoLUTiONs, </a:t>
                      </a:r>
                      <a:r>
                        <a:rPr lang="en-GB" sz="1200" dirty="0">
                          <a:solidFill>
                            <a:schemeClr val="tx1"/>
                          </a:solidFill>
                          <a:latin typeface="Arial" panose="020B0604020202020204" pitchFamily="34" charset="0"/>
                          <a:cs typeface="Arial" panose="020B0604020202020204" pitchFamily="34" charset="0"/>
                        </a:rPr>
                        <a:t>Penrose </a:t>
                      </a:r>
                      <a:r>
                        <a:rPr lang="en-GB" sz="1200" dirty="0" smtClean="0">
                          <a:solidFill>
                            <a:schemeClr val="tx1"/>
                          </a:solidFill>
                          <a:latin typeface="Arial" panose="020B0604020202020204" pitchFamily="34" charset="0"/>
                          <a:cs typeface="Arial" panose="020B0604020202020204" pitchFamily="34" charset="0"/>
                        </a:rPr>
                        <a:t>Synergy </a:t>
                      </a:r>
                      <a:r>
                        <a:rPr lang="en-GB" sz="1200" dirty="0">
                          <a:solidFill>
                            <a:schemeClr val="tx1"/>
                          </a:solidFill>
                          <a:latin typeface="Arial" panose="020B0604020202020204" pitchFamily="34" charset="0"/>
                          <a:cs typeface="Arial" panose="020B0604020202020204" pitchFamily="34" charset="0"/>
                        </a:rPr>
                        <a:t>and STEPS</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Alignment with wider mental health strategies underway across Luton (Community Framework; Reimagining Mental Health </a:t>
                      </a:r>
                    </a:p>
                  </a:txBody>
                  <a:tcPr marL="67572" marR="67572" marT="0" marB="0"/>
                </a:tc>
                <a:tc>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will work with:</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Partners from across Luton to support people to become more integrated into their communities including work and developmental options</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A</a:t>
                      </a:r>
                      <a:r>
                        <a:rPr lang="en-GB" sz="1200" kern="1200" baseline="0" dirty="0">
                          <a:solidFill>
                            <a:schemeClr val="tx1"/>
                          </a:solidFill>
                          <a:effectLst/>
                          <a:latin typeface="Arial" panose="020B0604020202020204" pitchFamily="34" charset="0"/>
                          <a:ea typeface="+mn-ea"/>
                          <a:cs typeface="Arial" panose="020B0604020202020204" pitchFamily="34" charset="0"/>
                        </a:rPr>
                        <a:t> broad range of partners on the </a:t>
                      </a:r>
                      <a:r>
                        <a:rPr lang="en-GB" sz="1200" kern="1200" dirty="0">
                          <a:solidFill>
                            <a:schemeClr val="tx1"/>
                          </a:solidFill>
                          <a:effectLst/>
                          <a:latin typeface="Arial" panose="020B0604020202020204" pitchFamily="34" charset="0"/>
                          <a:ea typeface="+mn-ea"/>
                          <a:cs typeface="Arial" panose="020B0604020202020204" pitchFamily="34" charset="0"/>
                        </a:rPr>
                        <a:t>Reimagining Mental</a:t>
                      </a:r>
                      <a:r>
                        <a:rPr lang="en-GB" sz="1200" kern="1200" baseline="0" dirty="0">
                          <a:solidFill>
                            <a:schemeClr val="tx1"/>
                          </a:solidFill>
                          <a:effectLst/>
                          <a:latin typeface="Arial" panose="020B0604020202020204" pitchFamily="34" charset="0"/>
                          <a:ea typeface="+mn-ea"/>
                          <a:cs typeface="Arial" panose="020B0604020202020204" pitchFamily="34" charset="0"/>
                        </a:rPr>
                        <a:t> Health and Transforming Care programmes and on Implementation of the Dual Diagnosis Protocol</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536942878"/>
                  </a:ext>
                </a:extLst>
              </a:tr>
              <a:tr h="218925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8. Support quality through</a:t>
                      </a:r>
                      <a:r>
                        <a:rPr lang="en-GB" sz="1200" b="1" baseline="0" dirty="0">
                          <a:latin typeface="Arial" panose="020B0604020202020204" pitchFamily="34" charset="0"/>
                          <a:cs typeface="Arial" panose="020B0604020202020204" pitchFamily="34" charset="0"/>
                        </a:rPr>
                        <a:t> strengthened quality assurance processes and</a:t>
                      </a:r>
                      <a:r>
                        <a:rPr lang="en-GB" sz="1200" b="1" dirty="0">
                          <a:latin typeface="Arial" panose="020B0604020202020204" pitchFamily="34" charset="0"/>
                          <a:cs typeface="Arial" panose="020B0604020202020204" pitchFamily="34" charset="0"/>
                        </a:rPr>
                        <a:t> developing the social care workforce </a:t>
                      </a:r>
                    </a:p>
                    <a:p>
                      <a:pPr marL="0" lvl="0" indent="0">
                        <a:buFont typeface="+mj-lt"/>
                        <a:buNone/>
                      </a:pPr>
                      <a:endParaRPr lang="en-GB" sz="1200" b="1" dirty="0">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Revision</a:t>
                      </a:r>
                      <a:r>
                        <a:rPr lang="en-GB" sz="1200" baseline="0" dirty="0">
                          <a:latin typeface="Arial" panose="020B0604020202020204" pitchFamily="34" charset="0"/>
                          <a:cs typeface="Arial" panose="020B0604020202020204" pitchFamily="34" charset="0"/>
                        </a:rPr>
                        <a:t> to service quality reviews and escalation processes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Support skill-development in the Social Care Workforce (links </a:t>
                      </a:r>
                      <a:r>
                        <a:rPr lang="en-GB" sz="1200" dirty="0">
                          <a:solidFill>
                            <a:schemeClr val="tx1"/>
                          </a:solidFill>
                          <a:latin typeface="Arial" panose="020B0604020202020204" pitchFamily="34" charset="0"/>
                          <a:cs typeface="Arial" panose="020B0604020202020204" pitchFamily="34" charset="0"/>
                        </a:rPr>
                        <a:t>to CCS/CCG work, ADASS workforce strategy and BLMK workforce team, Council apprenticeship levy) including a specific management programme as well as service-specific training based on people with different needs</a:t>
                      </a:r>
                      <a:r>
                        <a:rPr lang="en-GB" sz="1200" baseline="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baseline="0" dirty="0">
                          <a:solidFill>
                            <a:schemeClr val="tx1"/>
                          </a:solidFill>
                          <a:latin typeface="Arial" panose="020B0604020202020204" pitchFamily="34" charset="0"/>
                          <a:cs typeface="Arial" panose="020B0604020202020204" pitchFamily="34" charset="0"/>
                        </a:rPr>
                        <a:t>Maximise benefit of PAMS tools as part of quality approaches </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Scope partnerships between clinical and social care workforce e.g. nursing apprenticeships to further develop carers</a:t>
                      </a:r>
                    </a:p>
                    <a:p>
                      <a:pPr marL="171450" indent="-1714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Consider</a:t>
                      </a:r>
                      <a:r>
                        <a:rPr lang="en-GB" sz="1200" baseline="0" dirty="0">
                          <a:solidFill>
                            <a:schemeClr val="tx1"/>
                          </a:solidFill>
                          <a:latin typeface="Arial" panose="020B0604020202020204" pitchFamily="34" charset="0"/>
                          <a:cs typeface="Arial" panose="020B0604020202020204" pitchFamily="34" charset="0"/>
                        </a:rPr>
                        <a:t> how training and quality approaches are sufficiently broad to be appropriate to range of providers (including non-commissioned services)</a:t>
                      </a:r>
                      <a:endParaRPr lang="en-GB" sz="120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We will work with providers to:</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Engage</a:t>
                      </a:r>
                      <a:r>
                        <a:rPr lang="en-GB" sz="1200" kern="1200" baseline="0" dirty="0">
                          <a:solidFill>
                            <a:schemeClr val="tx1"/>
                          </a:solidFill>
                          <a:effectLst/>
                          <a:latin typeface="Arial" panose="020B0604020202020204" pitchFamily="34" charset="0"/>
                          <a:ea typeface="+mn-ea"/>
                          <a:cs typeface="Arial" panose="020B0604020202020204" pitchFamily="34" charset="0"/>
                        </a:rPr>
                        <a:t> and collaborate with our Quality Assurance and Care Placements Team as they undertake changes to quality assurance processes </a:t>
                      </a:r>
                    </a:p>
                    <a:p>
                      <a:pPr marL="171450" lvl="0" indent="-171450">
                        <a:buFontTx/>
                        <a:buChar char="-"/>
                      </a:pPr>
                      <a:r>
                        <a:rPr lang="en-GB" sz="1200" kern="1200" baseline="0" dirty="0">
                          <a:solidFill>
                            <a:schemeClr val="tx1"/>
                          </a:solidFill>
                          <a:effectLst/>
                          <a:latin typeface="Arial" panose="020B0604020202020204" pitchFamily="34" charset="0"/>
                          <a:ea typeface="+mn-ea"/>
                          <a:cs typeface="Arial" panose="020B0604020202020204" pitchFamily="34" charset="0"/>
                        </a:rPr>
                        <a:t>Take steps to improve recruitment and retention practices, including investment in workforce development </a:t>
                      </a:r>
                    </a:p>
                    <a:p>
                      <a:pPr marL="171450" lvl="0" indent="-171450">
                        <a:buFontTx/>
                        <a:buChar char="-"/>
                      </a:pPr>
                      <a:r>
                        <a:rPr lang="en-GB" sz="1200" kern="1200" dirty="0">
                          <a:solidFill>
                            <a:schemeClr val="tx1"/>
                          </a:solidFill>
                          <a:effectLst/>
                          <a:latin typeface="Arial" panose="020B0604020202020204" pitchFamily="34" charset="0"/>
                          <a:ea typeface="+mn-ea"/>
                          <a:cs typeface="Arial" panose="020B0604020202020204" pitchFamily="34" charset="0"/>
                        </a:rPr>
                        <a:t>We will work with providers, Skills for Care and the BLMK Workforce Team to develop programmes that support people to  further develop their leadership skills and abilities and enable passporting of training and development between provider organisations</a:t>
                      </a:r>
                    </a:p>
                  </a:txBody>
                  <a:tcPr marL="67572" marR="67572" marT="0" marB="0"/>
                </a:tc>
                <a:extLst>
                  <a:ext uri="{0D108BD9-81ED-4DB2-BD59-A6C34878D82A}">
                    <a16:rowId xmlns:a16="http://schemas.microsoft.com/office/drawing/2014/main" val="1102979677"/>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84631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2</a:t>
            </a:fld>
            <a:endParaRPr lang="en-GB" dirty="0"/>
          </a:p>
        </p:txBody>
      </p:sp>
      <p:sp>
        <p:nvSpPr>
          <p:cNvPr id="2" name="Title 1"/>
          <p:cNvSpPr>
            <a:spLocks noGrp="1"/>
          </p:cNvSpPr>
          <p:nvPr>
            <p:ph type="title"/>
          </p:nvPr>
        </p:nvSpPr>
        <p:spPr>
          <a:xfrm>
            <a:off x="457200" y="-202840"/>
            <a:ext cx="8229600" cy="1143000"/>
          </a:xfrm>
        </p:spPr>
        <p:txBody>
          <a:bodyPr>
            <a:normAutofit/>
          </a:bodyPr>
          <a:lstStyle/>
          <a:p>
            <a:r>
              <a:rPr lang="en-GB" sz="2400" b="1" dirty="0" smtClean="0">
                <a:solidFill>
                  <a:srgbClr val="7030A0"/>
                </a:solidFill>
                <a:latin typeface="Arial" panose="020B0604020202020204" pitchFamily="34" charset="0"/>
                <a:cs typeface="Arial" panose="020B0604020202020204" pitchFamily="34" charset="0"/>
              </a:rPr>
              <a:t>Executive Summary (1)</a:t>
            </a:r>
            <a:endParaRPr lang="en-GB" sz="240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764704"/>
            <a:ext cx="8820472" cy="5956771"/>
          </a:xfrm>
        </p:spPr>
        <p:txBody>
          <a:bodyPr>
            <a:normAutofit lnSpcReduction="10000"/>
          </a:bodyPr>
          <a:lstStyle/>
          <a:p>
            <a:pPr marL="0" indent="0">
              <a:buNone/>
            </a:pPr>
            <a:r>
              <a:rPr lang="en-GB" sz="1300" b="1" dirty="0">
                <a:solidFill>
                  <a:srgbClr val="7030A0"/>
                </a:solidFill>
                <a:latin typeface="Arial" panose="020B0604020202020204" pitchFamily="34" charset="0"/>
                <a:cs typeface="Arial" panose="020B0604020202020204" pitchFamily="34" charset="0"/>
              </a:rPr>
              <a:t>Introduction</a:t>
            </a:r>
          </a:p>
          <a:p>
            <a:endParaRPr lang="en-GB" sz="10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This updated Market Position Statement gives a view of the provision of Adult Social Care Services and support in Luton, and our understanding of current need as well as estimated future need.  </a:t>
            </a:r>
          </a:p>
          <a:p>
            <a:endParaRPr lang="en-GB" sz="13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This is and must be a </a:t>
            </a:r>
            <a:r>
              <a:rPr lang="en-GB" sz="1300" i="1" dirty="0">
                <a:solidFill>
                  <a:srgbClr val="7030A0"/>
                </a:solidFill>
                <a:latin typeface="Arial" panose="020B0604020202020204" pitchFamily="34" charset="0"/>
                <a:cs typeface="Arial" panose="020B0604020202020204" pitchFamily="34" charset="0"/>
              </a:rPr>
              <a:t>live</a:t>
            </a:r>
            <a:r>
              <a:rPr lang="en-GB" sz="1300" dirty="0">
                <a:solidFill>
                  <a:srgbClr val="7030A0"/>
                </a:solidFill>
                <a:latin typeface="Arial" panose="020B0604020202020204" pitchFamily="34" charset="0"/>
                <a:cs typeface="Arial" panose="020B0604020202020204" pitchFamily="34" charset="0"/>
              </a:rPr>
              <a:t> document: the need and demand for adult social care is always dynamic, and this is especially true during the Covid-19 pandemic which we know is having and will continue to have a profound effect on our population and their need for adult social care and consequently on our market providing adult social care services and support. The nature and scale of significant changes in our demographics, people’s needs and expectations, legislation and financial pressures requires us to work differently and more sustainability to help those with social care needs, their families and carers to have a better quality of life.  We aim to have a community based operating model for our adult social care services, with our Side by Side programme focusing on strength-based conversations and collaboration with people, their families and carers. </a:t>
            </a:r>
          </a:p>
          <a:p>
            <a:pPr marL="0" indent="0">
              <a:buNone/>
            </a:pPr>
            <a:endParaRPr lang="en-GB" sz="13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Luton Borough Council’s shared vision for Luton 2040 is of:</a:t>
            </a:r>
          </a:p>
          <a:p>
            <a:pPr lvl="1"/>
            <a:r>
              <a:rPr lang="en-GB" sz="1300" i="1" dirty="0">
                <a:solidFill>
                  <a:srgbClr val="7030A0"/>
                </a:solidFill>
                <a:latin typeface="Arial" panose="020B0604020202020204" pitchFamily="34" charset="0"/>
                <a:cs typeface="Arial" panose="020B0604020202020204" pitchFamily="34" charset="0"/>
              </a:rPr>
              <a:t>a town built on fairness, where our residents can reach their full potential and our strong and diverse community can support all our people to enjoy a good quality of life. Luton will be a vibrant, resilient and sustainable town where we work together to ensure no-one has to live in poverty. </a:t>
            </a:r>
            <a:endParaRPr lang="en-GB" sz="1300" dirty="0">
              <a:solidFill>
                <a:srgbClr val="7030A0"/>
              </a:solidFill>
              <a:latin typeface="Arial" panose="020B0604020202020204" pitchFamily="34" charset="0"/>
              <a:cs typeface="Arial" panose="020B0604020202020204" pitchFamily="34" charset="0"/>
            </a:endParaRPr>
          </a:p>
          <a:p>
            <a:endParaRPr lang="en-GB" sz="10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We want to ensure that our adult social care services and support serve our vision for Luton 2040. We want our strong and diverse community to be inclusive and accepting of all people, and for all adults, whatever their physical or mental health needs, to reach their full potential.  This includes having services that can support the range of personal needs of an individual, whether that relates to language, or religious observances, or dietary requirements. And it includes having people with the range of physical and mental health needs we see in Luton as an integral part of our community.</a:t>
            </a:r>
          </a:p>
          <a:p>
            <a:endParaRPr lang="en-GB" sz="13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A recent Healthwatch report (2019) showed that Luton residents from Asian ethnic groups were three times more likely to rate easy access to the information I need to help me make decisions about my health and care’ as more important than Luton residents from White British groups. We need our social care support to be relevant and accessible to everyone. </a:t>
            </a:r>
          </a:p>
        </p:txBody>
      </p:sp>
      <p:pic>
        <p:nvPicPr>
          <p:cNvPr id="5" name="Picture 4" descr="Luton Borough Council's logo" title="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368671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20</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778978" y="-61891"/>
            <a:ext cx="7636346" cy="1143000"/>
          </a:xfrm>
        </p:spPr>
        <p:txBody>
          <a:bodyPr>
            <a:normAutofit/>
          </a:bodyPr>
          <a:lstStyle/>
          <a:p>
            <a:r>
              <a:rPr lang="en-GB" sz="2400" b="1" dirty="0" smtClean="0">
                <a:solidFill>
                  <a:srgbClr val="7030A0"/>
                </a:solidFill>
                <a:latin typeface="Arial" charset="0"/>
                <a:ea typeface="ＭＳ Ｐゴシック" pitchFamily="34" charset="-128"/>
              </a:rPr>
              <a:t>Collaboration and partnership working</a:t>
            </a:r>
            <a:endParaRPr lang="en-GB" sz="2400" dirty="0"/>
          </a:p>
        </p:txBody>
      </p:sp>
      <p:sp>
        <p:nvSpPr>
          <p:cNvPr id="8" name="TextBox 7">
            <a:extLst>
              <a:ext uri="{FF2B5EF4-FFF2-40B4-BE49-F238E27FC236}">
                <a16:creationId xmlns:a16="http://schemas.microsoft.com/office/drawing/2014/main" id="{35141C47-7991-4969-B932-069DC9FA95CD}"/>
              </a:ext>
            </a:extLst>
          </p:cNvPr>
          <p:cNvSpPr txBox="1"/>
          <p:nvPr/>
        </p:nvSpPr>
        <p:spPr>
          <a:xfrm>
            <a:off x="357394" y="920909"/>
            <a:ext cx="4718661" cy="4339650"/>
          </a:xfrm>
          <a:prstGeom prst="rect">
            <a:avLst/>
          </a:prstGeom>
          <a:noFill/>
        </p:spPr>
        <p:txBody>
          <a:bodyPr wrap="square" rtlCol="0">
            <a:spAutoFit/>
          </a:bodyPr>
          <a:lstStyle/>
          <a:p>
            <a:r>
              <a:rPr lang="en-GB" sz="1200" b="1" dirty="0" smtClean="0">
                <a:latin typeface="Arial" panose="020B0604020202020204" pitchFamily="34" charset="0"/>
                <a:ea typeface="Times New Roman" panose="02020603050405020304" pitchFamily="18" charset="0"/>
                <a:cs typeface="Arial" panose="020B0604020202020204" pitchFamily="34" charset="0"/>
              </a:rPr>
              <a:t>Public sector</a:t>
            </a:r>
          </a:p>
          <a:p>
            <a:r>
              <a:rPr lang="en-GB" sz="1200" dirty="0" smtClean="0">
                <a:latin typeface="Arial" panose="020B0604020202020204" pitchFamily="34" charset="0"/>
                <a:ea typeface="Times New Roman" panose="02020603050405020304" pitchFamily="18" charset="0"/>
                <a:cs typeface="Arial" panose="020B0604020202020204" pitchFamily="34" charset="0"/>
              </a:rPr>
              <a:t>These </a:t>
            </a:r>
            <a:r>
              <a:rPr lang="en-GB" sz="1200" dirty="0">
                <a:latin typeface="Arial" panose="020B0604020202020204" pitchFamily="34" charset="0"/>
                <a:ea typeface="Times New Roman" panose="02020603050405020304" pitchFamily="18" charset="0"/>
                <a:cs typeface="Arial" panose="020B0604020202020204" pitchFamily="34" charset="0"/>
              </a:rPr>
              <a:t>priorities will require a coordinated response across the Council (including Commissioning, Public Health, Social Care, Housing, Social Justice) as well as Luton Clinical Commissioning Group.</a:t>
            </a:r>
          </a:p>
          <a:p>
            <a:endParaRPr lang="en-GB" sz="1200" dirty="0" smtClean="0">
              <a:latin typeface="Arial" panose="020B0604020202020204" pitchFamily="34" charset="0"/>
              <a:ea typeface="Times New Roman" panose="02020603050405020304" pitchFamily="18" charset="0"/>
              <a:cs typeface="Arial" panose="020B0604020202020204" pitchFamily="34" charset="0"/>
            </a:endParaRPr>
          </a:p>
          <a:p>
            <a:r>
              <a:rPr lang="en-GB" sz="1200" b="1" dirty="0" smtClean="0">
                <a:latin typeface="Arial" panose="020B0604020202020204" pitchFamily="34" charset="0"/>
                <a:ea typeface="Times New Roman" panose="02020603050405020304" pitchFamily="18" charset="0"/>
                <a:cs typeface="Arial" panose="020B0604020202020204" pitchFamily="34" charset="0"/>
              </a:rPr>
              <a:t>Provider network </a:t>
            </a:r>
            <a:endParaRPr lang="en-GB" sz="1200" b="1" dirty="0">
              <a:latin typeface="Arial" panose="020B0604020202020204" pitchFamily="34" charset="0"/>
              <a:ea typeface="Times New Roman" panose="02020603050405020304" pitchFamily="18" charset="0"/>
              <a:cs typeface="Arial" panose="020B0604020202020204" pitchFamily="34" charset="0"/>
            </a:endParaRPr>
          </a:p>
          <a:p>
            <a:r>
              <a:rPr lang="en-GB" sz="1200" dirty="0">
                <a:latin typeface="Arial" panose="020B0604020202020204" pitchFamily="34" charset="0"/>
                <a:ea typeface="Times New Roman" panose="02020603050405020304" pitchFamily="18" charset="0"/>
                <a:cs typeface="Arial" panose="020B0604020202020204" pitchFamily="34" charset="0"/>
              </a:rPr>
              <a:t>Our Provider networks are critical and over the next 6 months we will be engaging with the sector and market to share this resource and discuss readiness for supporting Luton’s population with adult social care needs over the next 5 </a:t>
            </a:r>
            <a:r>
              <a:rPr lang="en-GB" sz="1200" dirty="0" smtClean="0">
                <a:latin typeface="Arial" panose="020B0604020202020204" pitchFamily="34" charset="0"/>
                <a:ea typeface="Times New Roman" panose="02020603050405020304" pitchFamily="18" charset="0"/>
                <a:cs typeface="Arial" panose="020B0604020202020204" pitchFamily="34" charset="0"/>
              </a:rPr>
              <a:t>years, including discussing our s</a:t>
            </a:r>
            <a:r>
              <a:rPr lang="en-GB" sz="1200" dirty="0" smtClean="0">
                <a:latin typeface="Arial" panose="020B0604020202020204" pitchFamily="34" charset="0"/>
                <a:cs typeface="Arial" panose="020B0604020202020204" pitchFamily="34" charset="0"/>
              </a:rPr>
              <a:t>hift to Preventative approaches and ambitions regard impact and metrics. </a:t>
            </a:r>
          </a:p>
          <a:p>
            <a:endParaRPr lang="en-GB" sz="120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Third sector </a:t>
            </a:r>
          </a:p>
          <a:p>
            <a:r>
              <a:rPr lang="en-GB" sz="1200" dirty="0" smtClean="0">
                <a:latin typeface="Arial" panose="020B0604020202020204" pitchFamily="34" charset="0"/>
                <a:ea typeface="Times New Roman" panose="02020603050405020304" pitchFamily="18" charset="0"/>
                <a:cs typeface="Arial" panose="020B0604020202020204" pitchFamily="34" charset="0"/>
              </a:rPr>
              <a:t>We </a:t>
            </a:r>
            <a:r>
              <a:rPr lang="en-GB" sz="1200" dirty="0">
                <a:latin typeface="Arial" panose="020B0604020202020204" pitchFamily="34" charset="0"/>
                <a:ea typeface="Times New Roman" panose="02020603050405020304" pitchFamily="18" charset="0"/>
                <a:cs typeface="Arial" panose="020B0604020202020204" pitchFamily="34" charset="0"/>
              </a:rPr>
              <a:t>recognise the huge contribution made by the local voluntary and community sector in Luton, both formally commissioned and non-commissioned services. The impact of Covid-19 is significant: we want to work closely with our colleagues in the third sector to identify how best we can support them.  </a:t>
            </a:r>
            <a:r>
              <a:rPr lang="en-GB" sz="1200" dirty="0" smtClean="0">
                <a:latin typeface="Arial" panose="020B0604020202020204" pitchFamily="34" charset="0"/>
                <a:ea typeface="Times New Roman" panose="02020603050405020304" pitchFamily="18" charset="0"/>
                <a:cs typeface="Arial" panose="020B0604020202020204" pitchFamily="34" charset="0"/>
              </a:rPr>
              <a:t>Building </a:t>
            </a:r>
            <a:r>
              <a:rPr lang="en-GB" sz="1200" dirty="0">
                <a:latin typeface="Arial" panose="020B0604020202020204" pitchFamily="34" charset="0"/>
                <a:ea typeface="Times New Roman" panose="02020603050405020304" pitchFamily="18" charset="0"/>
                <a:cs typeface="Arial" panose="020B0604020202020204" pitchFamily="34" charset="0"/>
              </a:rPr>
              <a:t>on the strengths and </a:t>
            </a:r>
            <a:r>
              <a:rPr lang="en-GB" sz="1200" dirty="0" smtClean="0">
                <a:latin typeface="Arial" panose="020B0604020202020204" pitchFamily="34" charset="0"/>
                <a:ea typeface="Times New Roman" panose="02020603050405020304" pitchFamily="18" charset="0"/>
                <a:cs typeface="Arial" panose="020B0604020202020204" pitchFamily="34" charset="0"/>
              </a:rPr>
              <a:t>assets </a:t>
            </a:r>
            <a:r>
              <a:rPr lang="en-GB" sz="1200" dirty="0">
                <a:latin typeface="Arial" panose="020B0604020202020204" pitchFamily="34" charset="0"/>
                <a:ea typeface="Times New Roman" panose="02020603050405020304" pitchFamily="18" charset="0"/>
                <a:cs typeface="Arial" panose="020B0604020202020204" pitchFamily="34" charset="0"/>
              </a:rPr>
              <a:t>in out community is integral to our future working – already prioritised through our Side by Side programme and Local Area Coordination.  </a:t>
            </a:r>
            <a:endParaRPr lang="en-GB" sz="12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35141C47-7991-4969-B932-069DC9FA95CD}"/>
              </a:ext>
            </a:extLst>
          </p:cNvPr>
          <p:cNvSpPr txBox="1"/>
          <p:nvPr/>
        </p:nvSpPr>
        <p:spPr>
          <a:xfrm>
            <a:off x="5217136" y="692696"/>
            <a:ext cx="3819359" cy="4154984"/>
          </a:xfrm>
          <a:prstGeom prst="rect">
            <a:avLst/>
          </a:prstGeom>
          <a:noFill/>
        </p:spPr>
        <p:txBody>
          <a:bodyPr wrap="square" rtlCol="0">
            <a:spAutoFit/>
          </a:bodyPr>
          <a:lstStyle/>
          <a:p>
            <a:endParaRPr lang="en-GB" sz="1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r>
              <a:rPr lang="en-GB" sz="1200" b="1" dirty="0" smtClean="0">
                <a:latin typeface="Arial" panose="020B0604020202020204" pitchFamily="34" charset="0"/>
                <a:ea typeface="Times New Roman" panose="02020603050405020304" pitchFamily="18" charset="0"/>
                <a:cs typeface="Arial" panose="020B0604020202020204" pitchFamily="34" charset="0"/>
              </a:rPr>
              <a:t>People who use and are affected by adult social care services </a:t>
            </a:r>
            <a:endParaRPr lang="en-GB" sz="1200" b="1" dirty="0">
              <a:latin typeface="Arial" panose="020B0604020202020204" pitchFamily="34" charset="0"/>
              <a:ea typeface="Times New Roman" panose="02020603050405020304" pitchFamily="18" charset="0"/>
              <a:cs typeface="Arial" panose="020B0604020202020204" pitchFamily="34" charset="0"/>
            </a:endParaRPr>
          </a:p>
          <a:p>
            <a:r>
              <a:rPr lang="en-GB" sz="1200" dirty="0">
                <a:latin typeface="Arial" panose="020B0604020202020204" pitchFamily="34" charset="0"/>
                <a:ea typeface="Times New Roman" panose="02020603050405020304" pitchFamily="18" charset="0"/>
                <a:cs typeface="Arial" panose="020B0604020202020204" pitchFamily="34" charset="0"/>
              </a:rPr>
              <a:t>We have Partnership groups that bring together </a:t>
            </a:r>
            <a:r>
              <a:rPr lang="en-GB" sz="1200" dirty="0" smtClean="0">
                <a:latin typeface="Arial" panose="020B0604020202020204" pitchFamily="34" charset="0"/>
                <a:ea typeface="Times New Roman" panose="02020603050405020304" pitchFamily="18" charset="0"/>
                <a:cs typeface="Arial" panose="020B0604020202020204" pitchFamily="34" charset="0"/>
              </a:rPr>
              <a:t>people who use adult social care services. </a:t>
            </a:r>
            <a:r>
              <a:rPr lang="en-GB" sz="1200" dirty="0">
                <a:latin typeface="Arial" panose="020B0604020202020204" pitchFamily="34" charset="0"/>
                <a:ea typeface="Times New Roman" panose="02020603050405020304" pitchFamily="18" charset="0"/>
                <a:cs typeface="Arial" panose="020B0604020202020204" pitchFamily="34" charset="0"/>
              </a:rPr>
              <a:t>Some of those </a:t>
            </a:r>
            <a:r>
              <a:rPr lang="en-GB" sz="1200" dirty="0" smtClean="0">
                <a:latin typeface="Arial" panose="020B0604020202020204" pitchFamily="34" charset="0"/>
                <a:ea typeface="Times New Roman" panose="02020603050405020304" pitchFamily="18" charset="0"/>
                <a:cs typeface="Arial" panose="020B0604020202020204" pitchFamily="34" charset="0"/>
              </a:rPr>
              <a:t>work better than others: we will be refreshing our approach to these to ensure </a:t>
            </a:r>
            <a:r>
              <a:rPr lang="en-GB" sz="1200" dirty="0">
                <a:latin typeface="Arial" panose="020B0604020202020204" pitchFamily="34" charset="0"/>
                <a:ea typeface="Times New Roman" panose="02020603050405020304" pitchFamily="18" charset="0"/>
                <a:cs typeface="Arial" panose="020B0604020202020204" pitchFamily="34" charset="0"/>
              </a:rPr>
              <a:t>a truly co-production approach to collaboration. </a:t>
            </a:r>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200" b="1" dirty="0">
              <a:latin typeface="Arial" panose="020B0604020202020204" pitchFamily="34" charset="0"/>
              <a:ea typeface="Calibri" panose="020F0502020204030204" pitchFamily="34" charset="0"/>
              <a:cs typeface="Arial" panose="020B0604020202020204" pitchFamily="34" charset="0"/>
            </a:endParaRPr>
          </a:p>
          <a:p>
            <a:r>
              <a:rPr lang="en-GB" sz="1200" b="1" dirty="0">
                <a:latin typeface="Arial" panose="020B0604020202020204" pitchFamily="34" charset="0"/>
                <a:ea typeface="Calibri" panose="020F0502020204030204" pitchFamily="34" charset="0"/>
                <a:cs typeface="Arial" panose="020B0604020202020204" pitchFamily="34" charset="0"/>
              </a:rPr>
              <a:t>Working with others beyond Luton</a:t>
            </a:r>
          </a:p>
          <a:p>
            <a:r>
              <a:rPr lang="en-GB" sz="1200" dirty="0">
                <a:latin typeface="Arial" panose="020B0604020202020204" pitchFamily="34" charset="0"/>
                <a:ea typeface="Times New Roman" panose="02020603050405020304" pitchFamily="18" charset="0"/>
                <a:cs typeface="Arial" panose="020B0604020202020204" pitchFamily="34" charset="0"/>
              </a:rPr>
              <a:t>Geographical boundaries can be artificial when considering how people are best supported through Adult Social Care. Luton Borough Council will be working closely with its neighbouring authorities within the Bedford, Luton, Milton Keynes (BLMK) Integrated Care System footprint to consider and address service areas that cross borders.  Luton Council will also collaborate with colleagues across the East of England regional network to share and learn best practice approaches in adult social care, and understand the impacts of Covid-19 at a wider scale to act early to support our local market. </a:t>
            </a:r>
          </a:p>
        </p:txBody>
      </p:sp>
      <p:graphicFrame>
        <p:nvGraphicFramePr>
          <p:cNvPr id="4" name="Table 3" descr="What do we need to do?&#10;&#10;Establish regular joint forums across the Council to collaborate on specific work areas and identify areas for increased financial control &#10;Engage with Providers and third sector to share our approach and vision and work together to understand opportunities and barriers &#10;Review our partnership forums to support co-production approaches&#10;Scope opportunities to share learning, insight and best practice across a wider geography (BMLK/EOE) &#10;" title="Collaboration and partnerrship working">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125701609"/>
              </p:ext>
            </p:extLst>
          </p:nvPr>
        </p:nvGraphicFramePr>
        <p:xfrm>
          <a:off x="345246" y="5277957"/>
          <a:ext cx="8619242" cy="1535419"/>
        </p:xfrm>
        <a:graphic>
          <a:graphicData uri="http://schemas.openxmlformats.org/drawingml/2006/table">
            <a:tbl>
              <a:tblPr firstRow="1" firstCol="1" bandRow="1">
                <a:tableStyleId>{17292A2E-F333-43FB-9621-5CBBE7FDCDCB}</a:tableStyleId>
              </a:tblPr>
              <a:tblGrid>
                <a:gridCol w="8619242">
                  <a:extLst>
                    <a:ext uri="{9D8B030D-6E8A-4147-A177-3AD203B41FA5}">
                      <a16:colId xmlns:a16="http://schemas.microsoft.com/office/drawing/2014/main" val="464642431"/>
                    </a:ext>
                  </a:extLst>
                </a:gridCol>
              </a:tblGrid>
              <a:tr h="228997">
                <a:tc>
                  <a:txBody>
                    <a:bodyPr/>
                    <a:lstStyle/>
                    <a:p>
                      <a:pPr algn="ctr"/>
                      <a:r>
                        <a:rPr lang="en-US" sz="1400" dirty="0">
                          <a:effectLst/>
                          <a:latin typeface="Arial" panose="020B0604020202020204" pitchFamily="34" charset="0"/>
                          <a:cs typeface="Arial" panose="020B0604020202020204" pitchFamily="34" charset="0"/>
                        </a:rPr>
                        <a:t>What do we need to do?</a:t>
                      </a:r>
                      <a:r>
                        <a:rPr lang="en-US" sz="1400" baseline="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306422">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Establish</a:t>
                      </a:r>
                      <a:r>
                        <a:rPr lang="en-GB" sz="1200" b="0" baseline="0" dirty="0" smtClean="0">
                          <a:latin typeface="Arial" panose="020B0604020202020204" pitchFamily="34" charset="0"/>
                          <a:cs typeface="Arial" panose="020B0604020202020204" pitchFamily="34" charset="0"/>
                        </a:rPr>
                        <a:t> regular joint forums across the Council to collaborate on specific work areas and identify areas for increased financial control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latin typeface="Arial" panose="020B0604020202020204" pitchFamily="34" charset="0"/>
                          <a:cs typeface="Arial" panose="020B0604020202020204" pitchFamily="34" charset="0"/>
                        </a:rPr>
                        <a:t>Engage with Providers and third sector to share our approach and vision and work together to understand opportunities and barriers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latin typeface="Arial" panose="020B0604020202020204" pitchFamily="34" charset="0"/>
                          <a:cs typeface="Arial" panose="020B0604020202020204" pitchFamily="34" charset="0"/>
                        </a:rPr>
                        <a:t>Review our partnership forums to support co-production approaches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latin typeface="Arial" panose="020B0604020202020204" pitchFamily="34" charset="0"/>
                          <a:cs typeface="Arial" panose="020B0604020202020204" pitchFamily="34" charset="0"/>
                        </a:rPr>
                        <a:t>Scope opportunities to share learning, insight and best practice across a wider geography (BMLK/EOE) </a:t>
                      </a:r>
                    </a:p>
                  </a:txBody>
                  <a:tcPr marL="67572" marR="67572" marT="0" marB="0"/>
                </a:tc>
                <a:extLst>
                  <a:ext uri="{0D108BD9-81ED-4DB2-BD59-A6C34878D82A}">
                    <a16:rowId xmlns:a16="http://schemas.microsoft.com/office/drawing/2014/main" val="3092732654"/>
                  </a:ext>
                </a:extLst>
              </a:tr>
            </a:tbl>
          </a:graphicData>
        </a:graphic>
      </p:graphicFrame>
      <p:pic>
        <p:nvPicPr>
          <p:cNvPr id="9" name="Picture 8"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47310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21</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1043608" y="-162272"/>
            <a:ext cx="7636346" cy="1143000"/>
          </a:xfrm>
        </p:spPr>
        <p:txBody>
          <a:bodyPr>
            <a:normAutofit/>
          </a:bodyPr>
          <a:lstStyle/>
          <a:p>
            <a:r>
              <a:rPr lang="en-GB" sz="2400" b="1" dirty="0">
                <a:solidFill>
                  <a:srgbClr val="7030A0"/>
                </a:solidFill>
                <a:latin typeface="Arial" charset="0"/>
                <a:ea typeface="ＭＳ Ｐゴシック" pitchFamily="34" charset="-128"/>
              </a:rPr>
              <a:t>Carers</a:t>
            </a:r>
            <a:endParaRPr lang="en-GB" sz="2400" dirty="0"/>
          </a:p>
        </p:txBody>
      </p:sp>
      <p:sp>
        <p:nvSpPr>
          <p:cNvPr id="8" name="TextBox 7">
            <a:extLst>
              <a:ext uri="{FF2B5EF4-FFF2-40B4-BE49-F238E27FC236}">
                <a16:creationId xmlns:a16="http://schemas.microsoft.com/office/drawing/2014/main" id="{CDF31E5A-7286-4D1A-A060-BF3CE0D5A091}"/>
              </a:ext>
            </a:extLst>
          </p:cNvPr>
          <p:cNvSpPr txBox="1"/>
          <p:nvPr/>
        </p:nvSpPr>
        <p:spPr>
          <a:xfrm>
            <a:off x="119508" y="980728"/>
            <a:ext cx="8904981" cy="210826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Carers Central </a:t>
            </a:r>
            <a:r>
              <a:rPr lang="en-GB" sz="1200" dirty="0" smtClean="0">
                <a:latin typeface="Arial" panose="020B0604020202020204" pitchFamily="34" charset="0"/>
                <a:cs typeface="Arial" panose="020B0604020202020204" pitchFamily="34" charset="0"/>
              </a:rPr>
              <a:t>holds an </a:t>
            </a:r>
            <a:r>
              <a:rPr lang="en-GB" sz="1200" dirty="0">
                <a:latin typeface="Arial" panose="020B0604020202020204" pitchFamily="34" charset="0"/>
                <a:cs typeface="Arial" panose="020B0604020202020204" pitchFamily="34" charset="0"/>
              </a:rPr>
              <a:t>umbrella contract to support carers in Luton.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kern="1200" dirty="0" smtClean="0">
                <a:effectLst/>
                <a:latin typeface="Arial" panose="020B0604020202020204" pitchFamily="34" charset="0"/>
                <a:cs typeface="Arial" panose="020B0604020202020204" pitchFamily="34" charset="0"/>
              </a:rPr>
              <a:t>Luton has been working with a draft Carers strategy developed with partners and led by Carers Central that requires review. This will be a priority for Carers Central for 2021/22.</a:t>
            </a:r>
          </a:p>
          <a:p>
            <a:pPr marL="171450" indent="-171450">
              <a:buFont typeface="Arial" panose="020B0604020202020204" pitchFamily="34" charset="0"/>
              <a:buChar char="•"/>
            </a:pPr>
            <a:r>
              <a:rPr lang="en-GB" sz="1200" kern="1200" dirty="0" smtClean="0">
                <a:effectLst/>
                <a:latin typeface="Arial" panose="020B0604020202020204" pitchFamily="34" charset="0"/>
                <a:cs typeface="Arial" panose="020B0604020202020204" pitchFamily="34" charset="0"/>
              </a:rPr>
              <a:t>It is recognised that we are not reaching all those in Luton with caring responsibilities and we do not have accurate numbers to estimate the number of carers in Luton.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There </a:t>
            </a:r>
            <a:r>
              <a:rPr lang="en-GB" sz="1200" dirty="0">
                <a:latin typeface="Arial" panose="020B0604020202020204" pitchFamily="34" charset="0"/>
                <a:cs typeface="Arial" panose="020B0604020202020204" pitchFamily="34" charset="0"/>
              </a:rPr>
              <a:t>is an evident challenge of under-identification of carers in </a:t>
            </a:r>
            <a:r>
              <a:rPr lang="en-GB" sz="1200" dirty="0" smtClean="0">
                <a:latin typeface="Arial" panose="020B0604020202020204" pitchFamily="34" charset="0"/>
                <a:cs typeface="Arial" panose="020B0604020202020204" pitchFamily="34" charset="0"/>
              </a:rPr>
              <a:t>Luton; approximately </a:t>
            </a:r>
            <a:r>
              <a:rPr lang="en-GB" sz="1200" dirty="0">
                <a:latin typeface="Arial" panose="020B0604020202020204" pitchFamily="34" charset="0"/>
                <a:cs typeface="Arial" panose="020B0604020202020204" pitchFamily="34" charset="0"/>
              </a:rPr>
              <a:t>1000 carer assessments are done annually in </a:t>
            </a:r>
            <a:r>
              <a:rPr lang="en-GB" sz="1200" dirty="0" smtClean="0">
                <a:latin typeface="Arial" panose="020B0604020202020204" pitchFamily="34" charset="0"/>
                <a:cs typeface="Arial" panose="020B0604020202020204" pitchFamily="34" charset="0"/>
              </a:rPr>
              <a:t>Luton however there are an estimated 18,000 carers in Luton (based on the 2011 census) and it is </a:t>
            </a:r>
            <a:r>
              <a:rPr lang="en-GB" sz="1200" dirty="0">
                <a:latin typeface="Arial" panose="020B0604020202020204" pitchFamily="34" charset="0"/>
                <a:cs typeface="Arial" panose="020B0604020202020204" pitchFamily="34" charset="0"/>
              </a:rPr>
              <a:t>likely the number is much higher given that many do not self-identify as carers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O</a:t>
            </a:r>
            <a:r>
              <a:rPr lang="en-GB" sz="1200" kern="1200" dirty="0" smtClean="0">
                <a:effectLst/>
                <a:latin typeface="Arial" panose="020B0604020202020204" pitchFamily="34" charset="0"/>
                <a:cs typeface="Arial" panose="020B0604020202020204" pitchFamily="34" charset="0"/>
              </a:rPr>
              <a:t>f </a:t>
            </a:r>
            <a:r>
              <a:rPr lang="en-GB" sz="1200" kern="1200" dirty="0">
                <a:effectLst/>
                <a:latin typeface="Arial" panose="020B0604020202020204" pitchFamily="34" charset="0"/>
                <a:cs typeface="Arial" panose="020B0604020202020204" pitchFamily="34" charset="0"/>
              </a:rPr>
              <a:t>the 9432 </a:t>
            </a:r>
            <a:r>
              <a:rPr lang="en-GB" sz="1200" kern="1200" dirty="0">
                <a:solidFill>
                  <a:schemeClr val="tx1"/>
                </a:solidFill>
                <a:effectLst/>
                <a:latin typeface="Arial" panose="020B0604020202020204" pitchFamily="34" charset="0"/>
                <a:cs typeface="Arial" panose="020B0604020202020204" pitchFamily="34" charset="0"/>
              </a:rPr>
              <a:t>patients on the GP register who are identified as either frail, or a A&amp;E high intensity user or living in a care home, 104 are identified as carers themselves </a:t>
            </a:r>
            <a:endParaRPr lang="en-GB" sz="12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descr="What do we need to do?&#10;&#10;Develop a long-term carers strategy, addressing the increased pressure on many carers during Covid-19&#10;&#10;Next steps&#10;&#10;Co-produce Carers strategy with carers, providers and CCG engagement as well as wider stakeholders e.g. Voluntary and Community Sector including ensuring proactive identification of carers&#10;Undertake a needs assessment to understand number of carers in Luton and their needs&#10;Consider use of Pre-Paid Cards for annual carers direct payment (where eligible) &#10;" title="Carers">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632078761"/>
              </p:ext>
            </p:extLst>
          </p:nvPr>
        </p:nvGraphicFramePr>
        <p:xfrm>
          <a:off x="348064" y="3933056"/>
          <a:ext cx="8338736" cy="1907033"/>
        </p:xfrm>
        <a:graphic>
          <a:graphicData uri="http://schemas.openxmlformats.org/drawingml/2006/table">
            <a:tbl>
              <a:tblPr firstRow="1" firstCol="1" bandRow="1">
                <a:tableStyleId>{17292A2E-F333-43FB-9621-5CBBE7FDCDCB}</a:tableStyleId>
              </a:tblPr>
              <a:tblGrid>
                <a:gridCol w="3360153">
                  <a:extLst>
                    <a:ext uri="{9D8B030D-6E8A-4147-A177-3AD203B41FA5}">
                      <a16:colId xmlns:a16="http://schemas.microsoft.com/office/drawing/2014/main" val="464642431"/>
                    </a:ext>
                  </a:extLst>
                </a:gridCol>
                <a:gridCol w="4978583">
                  <a:extLst>
                    <a:ext uri="{9D8B030D-6E8A-4147-A177-3AD203B41FA5}">
                      <a16:colId xmlns:a16="http://schemas.microsoft.com/office/drawing/2014/main" val="3647390617"/>
                    </a:ext>
                  </a:extLst>
                </a:gridCol>
              </a:tblGrid>
              <a:tr h="261113">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571578">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Arial" panose="020B0604020202020204" pitchFamily="34" charset="0"/>
                          <a:ea typeface="+mn-ea"/>
                          <a:cs typeface="Arial" panose="020B0604020202020204" pitchFamily="34" charset="0"/>
                        </a:rPr>
                        <a:t>Develop a long-term carers strategy, addressing the increased pressure on many carers during Covid-19</a:t>
                      </a:r>
                      <a:endParaRPr lang="en-GB" sz="1200" b="0" dirty="0">
                        <a:solidFill>
                          <a:srgbClr val="FF0000"/>
                        </a:solidFill>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Co-produce Carers</a:t>
                      </a:r>
                      <a:r>
                        <a:rPr lang="en-GB" sz="1200" kern="1200" baseline="0" dirty="0">
                          <a:solidFill>
                            <a:schemeClr val="tx1"/>
                          </a:solidFill>
                          <a:effectLst/>
                          <a:latin typeface="Arial" panose="020B0604020202020204" pitchFamily="34" charset="0"/>
                          <a:ea typeface="+mn-ea"/>
                          <a:cs typeface="Arial" panose="020B0604020202020204" pitchFamily="34" charset="0"/>
                        </a:rPr>
                        <a:t> strategy with carers, providers and CCG engagement as well as wider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stakeholders </a:t>
                      </a:r>
                      <a:r>
                        <a:rPr lang="en-GB" sz="1200" kern="1200" baseline="0" dirty="0">
                          <a:solidFill>
                            <a:schemeClr val="tx1"/>
                          </a:solidFill>
                          <a:effectLst/>
                          <a:latin typeface="Arial" panose="020B0604020202020204" pitchFamily="34" charset="0"/>
                          <a:ea typeface="+mn-ea"/>
                          <a:cs typeface="Arial" panose="020B0604020202020204" pitchFamily="34" charset="0"/>
                        </a:rPr>
                        <a:t>e.g. Voluntary and Community Sector including ensuring proactive identification of carers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Undertake a </a:t>
                      </a:r>
                      <a:r>
                        <a:rPr lang="en-GB" sz="1200" kern="1200" baseline="0" dirty="0">
                          <a:solidFill>
                            <a:schemeClr val="tx1"/>
                          </a:solidFill>
                          <a:effectLst/>
                          <a:latin typeface="Arial" panose="020B0604020202020204" pitchFamily="34" charset="0"/>
                          <a:ea typeface="+mn-ea"/>
                          <a:cs typeface="Arial" panose="020B0604020202020204" pitchFamily="34" charset="0"/>
                        </a:rPr>
                        <a:t>needs assessment to understand number of carers in Luton and their needs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dirty="0">
                          <a:solidFill>
                            <a:schemeClr val="tx1"/>
                          </a:solidFill>
                          <a:effectLst/>
                          <a:latin typeface="Arial" panose="020B0604020202020204" pitchFamily="34" charset="0"/>
                          <a:ea typeface="+mn-ea"/>
                          <a:cs typeface="Arial" panose="020B0604020202020204" pitchFamily="34" charset="0"/>
                        </a:rPr>
                        <a:t>Consider </a:t>
                      </a:r>
                      <a:r>
                        <a:rPr lang="en-GB" sz="1200" b="0" kern="1200" dirty="0">
                          <a:solidFill>
                            <a:schemeClr val="tx1"/>
                          </a:solidFill>
                          <a:effectLst/>
                          <a:latin typeface="Arial" panose="020B0604020202020204" pitchFamily="34" charset="0"/>
                          <a:ea typeface="+mn-ea"/>
                          <a:cs typeface="Arial" panose="020B0604020202020204" pitchFamily="34" charset="0"/>
                        </a:rPr>
                        <a:t>use of Pre-Paid Cards</a:t>
                      </a:r>
                      <a:r>
                        <a:rPr lang="en-GB" sz="1200" b="0" kern="1200" baseline="0" dirty="0">
                          <a:solidFill>
                            <a:schemeClr val="tx1"/>
                          </a:solidFill>
                          <a:effectLst/>
                          <a:latin typeface="Arial" panose="020B0604020202020204" pitchFamily="34" charset="0"/>
                          <a:ea typeface="+mn-ea"/>
                          <a:cs typeface="Arial" panose="020B0604020202020204" pitchFamily="34" charset="0"/>
                        </a:rPr>
                        <a:t> for annual carers direct payment (where eligible) </a:t>
                      </a:r>
                      <a:endParaRPr lang="en-GB" sz="12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9" name="Picture 8"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7991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22</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7199" y="-61891"/>
            <a:ext cx="8229600" cy="826596"/>
          </a:xfrm>
        </p:spPr>
        <p:txBody>
          <a:bodyPr>
            <a:normAutofit/>
          </a:bodyPr>
          <a:lstStyle/>
          <a:p>
            <a:r>
              <a:rPr lang="en-GB" sz="2400" b="1" dirty="0" smtClean="0">
                <a:solidFill>
                  <a:srgbClr val="7030A0"/>
                </a:solidFill>
                <a:latin typeface="Arial" charset="0"/>
                <a:ea typeface="ＭＳ Ｐゴシック" pitchFamily="34" charset="-128"/>
              </a:rPr>
              <a:t>Early and preventive support</a:t>
            </a:r>
            <a:endParaRPr lang="en-GB" sz="2400" dirty="0">
              <a:solidFill>
                <a:srgbClr val="7030A0"/>
              </a:solidFill>
            </a:endParaRPr>
          </a:p>
        </p:txBody>
      </p:sp>
      <p:sp>
        <p:nvSpPr>
          <p:cNvPr id="5" name="TextBox 4"/>
          <p:cNvSpPr txBox="1"/>
          <p:nvPr/>
        </p:nvSpPr>
        <p:spPr>
          <a:xfrm>
            <a:off x="323528" y="900423"/>
            <a:ext cx="8700963" cy="4431854"/>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Our community </a:t>
            </a:r>
            <a:r>
              <a:rPr lang="en-GB" sz="1200" dirty="0">
                <a:latin typeface="Arial" panose="020B0604020202020204" pitchFamily="34" charset="0"/>
                <a:cs typeface="Arial" panose="020B0604020202020204" pitchFamily="34" charset="0"/>
              </a:rPr>
              <a:t>based operating model </a:t>
            </a:r>
            <a:r>
              <a:rPr lang="en-GB" sz="1200" dirty="0" smtClean="0">
                <a:latin typeface="Arial" panose="020B0604020202020204" pitchFamily="34" charset="0"/>
                <a:cs typeface="Arial" panose="020B0604020202020204" pitchFamily="34" charset="0"/>
              </a:rPr>
              <a:t>for </a:t>
            </a:r>
            <a:r>
              <a:rPr lang="en-GB" sz="1200" dirty="0">
                <a:latin typeface="Arial" panose="020B0604020202020204" pitchFamily="34" charset="0"/>
                <a:cs typeface="Arial" panose="020B0604020202020204" pitchFamily="34" charset="0"/>
              </a:rPr>
              <a:t>adult social care </a:t>
            </a:r>
            <a:r>
              <a:rPr lang="en-GB" sz="1200" dirty="0" smtClean="0">
                <a:latin typeface="Arial" panose="020B0604020202020204" pitchFamily="34" charset="0"/>
                <a:cs typeface="Arial" panose="020B0604020202020204" pitchFamily="34" charset="0"/>
              </a:rPr>
              <a:t>services, including our Side by Side programme, is focused on </a:t>
            </a:r>
            <a:r>
              <a:rPr lang="en-GB" sz="1200" dirty="0">
                <a:latin typeface="Arial" panose="020B0604020202020204" pitchFamily="34" charset="0"/>
                <a:cs typeface="Arial" panose="020B0604020202020204" pitchFamily="34" charset="0"/>
              </a:rPr>
              <a:t>strength-based conversations and collaboration with people, their families and </a:t>
            </a:r>
            <a:r>
              <a:rPr lang="en-GB" sz="1200" dirty="0" smtClean="0">
                <a:latin typeface="Arial" panose="020B0604020202020204" pitchFamily="34" charset="0"/>
                <a:cs typeface="Arial" panose="020B0604020202020204" pitchFamily="34" charset="0"/>
              </a:rPr>
              <a:t>carers. It aims to: (i) change the culture in ASC to focus more on people’s strengths, gifts and assets, (ii) bend the curve of demand and constrain costs and (iii) improve the experience of the ASC journey, eliminating queues, waiting lists and lengthy form-led assessments. This is at an early stage, but already we have seen positive change evidenced through good feedback from people using the service, and reductions in queues and waiting lists. We </a:t>
            </a:r>
            <a:r>
              <a:rPr lang="en-GB" sz="1200" dirty="0">
                <a:latin typeface="Arial" panose="020B0604020202020204" pitchFamily="34" charset="0"/>
                <a:cs typeface="Arial" panose="020B0604020202020204" pitchFamily="34" charset="0"/>
              </a:rPr>
              <a:t>also seen evidence that early intervention and prevention, better triaging and more effective signposting, is reducing the level of activity required in long term care and complex case management. </a:t>
            </a:r>
            <a:endParaRPr lang="en-GB" sz="1200" dirty="0" smtClean="0">
              <a:latin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ea typeface="Calibri" panose="020F0502020204030204" pitchFamily="34" charset="0"/>
                <a:cs typeface="Arial" panose="020B0604020202020204" pitchFamily="34" charset="0"/>
              </a:rPr>
              <a:t>In </a:t>
            </a:r>
            <a:r>
              <a:rPr lang="en-GB" sz="1200" dirty="0">
                <a:latin typeface="Arial" panose="020B0604020202020204" pitchFamily="34" charset="0"/>
                <a:ea typeface="Calibri" panose="020F0502020204030204" pitchFamily="34" charset="0"/>
                <a:cs typeface="Arial" panose="020B0604020202020204" pitchFamily="34" charset="0"/>
              </a:rPr>
              <a:t>the 6 months between December 2019 to May 2020, 2196 people entered </a:t>
            </a:r>
            <a:r>
              <a:rPr lang="en-GB" sz="1200" dirty="0" smtClean="0">
                <a:latin typeface="Arial" panose="020B0604020202020204" pitchFamily="34" charset="0"/>
                <a:ea typeface="Calibri" panose="020F0502020204030204" pitchFamily="34" charset="0"/>
                <a:cs typeface="Arial" panose="020B0604020202020204" pitchFamily="34" charset="0"/>
              </a:rPr>
              <a:t>our Total Wellbeing </a:t>
            </a:r>
            <a:r>
              <a:rPr lang="en-GB" sz="1200" dirty="0">
                <a:latin typeface="Arial" panose="020B0604020202020204" pitchFamily="34" charset="0"/>
                <a:ea typeface="Calibri" panose="020F0502020204030204" pitchFamily="34" charset="0"/>
                <a:cs typeface="Arial" panose="020B0604020202020204" pitchFamily="34" charset="0"/>
              </a:rPr>
              <a:t>social prescriptions </a:t>
            </a:r>
            <a:r>
              <a:rPr lang="en-GB" sz="1200" dirty="0" smtClean="0">
                <a:latin typeface="Arial" panose="020B0604020202020204" pitchFamily="34" charset="0"/>
                <a:ea typeface="Calibri" panose="020F0502020204030204" pitchFamily="34" charset="0"/>
                <a:cs typeface="Arial" panose="020B0604020202020204" pitchFamily="34" charset="0"/>
              </a:rPr>
              <a:t>programme; </a:t>
            </a:r>
            <a:r>
              <a:rPr lang="en-GB" sz="1200" dirty="0">
                <a:latin typeface="Arial" panose="020B0604020202020204" pitchFamily="34" charset="0"/>
                <a:ea typeface="Calibri" panose="020F0502020204030204" pitchFamily="34" charset="0"/>
                <a:cs typeface="Arial" panose="020B0604020202020204" pitchFamily="34" charset="0"/>
              </a:rPr>
              <a:t>for one quarter of these people, the reason for referral related to their mental health. The remaining 75% were referred for other long-term conditions. </a:t>
            </a:r>
            <a:r>
              <a:rPr lang="en-GB" sz="1200" dirty="0" smtClean="0">
                <a:latin typeface="Arial" panose="020B0604020202020204" pitchFamily="34" charset="0"/>
                <a:ea typeface="Calibri" panose="020F0502020204030204" pitchFamily="34" charset="0"/>
                <a:cs typeface="Arial" panose="020B0604020202020204" pitchFamily="34" charset="0"/>
              </a:rPr>
              <a:t>Social </a:t>
            </a:r>
            <a:r>
              <a:rPr lang="en-GB" sz="1200" dirty="0">
                <a:latin typeface="Arial" panose="020B0604020202020204" pitchFamily="34" charset="0"/>
                <a:ea typeface="Calibri" panose="020F0502020204030204" pitchFamily="34" charset="0"/>
                <a:cs typeface="Arial" panose="020B0604020202020204" pitchFamily="34" charset="0"/>
              </a:rPr>
              <a:t>workers can make referrals for social prescriptions. Under Covid joint working across adult social care, Active Luton and the primary care networks enabled a proactive approach to supporting those </a:t>
            </a:r>
            <a:r>
              <a:rPr lang="en-GB" sz="1200" dirty="0" smtClean="0">
                <a:latin typeface="Arial" panose="020B0604020202020204" pitchFamily="34" charset="0"/>
                <a:ea typeface="Calibri" panose="020F0502020204030204" pitchFamily="34" charset="0"/>
                <a:cs typeface="Arial" panose="020B0604020202020204" pitchFamily="34" charset="0"/>
              </a:rPr>
              <a:t>shielding </a:t>
            </a:r>
            <a:r>
              <a:rPr lang="en-GB" sz="1200" dirty="0">
                <a:latin typeface="Arial" panose="020B0604020202020204" pitchFamily="34" charset="0"/>
                <a:ea typeface="Calibri" panose="020F0502020204030204" pitchFamily="34" charset="0"/>
                <a:cs typeface="Arial" panose="020B0604020202020204" pitchFamily="34" charset="0"/>
              </a:rPr>
              <a:t>as well as the frail and or vulnerable. Link workers are also supporting the delivery of Luton’s Side by Side programme and frailty management – for example, those identified by </a:t>
            </a:r>
            <a:r>
              <a:rPr lang="en-GB" sz="1200" dirty="0" smtClean="0">
                <a:latin typeface="Arial" panose="020B0604020202020204" pitchFamily="34" charset="0"/>
                <a:ea typeface="Calibri" panose="020F0502020204030204" pitchFamily="34" charset="0"/>
                <a:cs typeface="Arial" panose="020B0604020202020204" pitchFamily="34" charset="0"/>
              </a:rPr>
              <a:t>mild </a:t>
            </a:r>
            <a:r>
              <a:rPr lang="en-GB" sz="1200" dirty="0">
                <a:latin typeface="Arial" panose="020B0604020202020204" pitchFamily="34" charset="0"/>
                <a:ea typeface="Calibri" panose="020F0502020204030204" pitchFamily="34" charset="0"/>
                <a:cs typeface="Arial" panose="020B0604020202020204" pitchFamily="34" charset="0"/>
              </a:rPr>
              <a:t>frail by the CCG or CCS will be approached and offered support to engage with appropriate physical activity opportunities which can prevent progression to moderate or severely frail. This model is currently being considered for long-term conditions including diabetes and respiratory issues, and may over time reduce overall need for adult social care. </a:t>
            </a:r>
          </a:p>
          <a:p>
            <a:pPr marL="171450" indent="-171450">
              <a:lnSpc>
                <a:spcPct val="107000"/>
              </a:lnSpc>
              <a:spcAft>
                <a:spcPts val="800"/>
              </a:spcAft>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Luton </a:t>
            </a:r>
            <a:r>
              <a:rPr lang="en-GB" sz="1200" dirty="0">
                <a:latin typeface="Arial" panose="020B0604020202020204" pitchFamily="34" charset="0"/>
                <a:ea typeface="Calibri" panose="020F0502020204030204" pitchFamily="34" charset="0"/>
                <a:cs typeface="Arial" panose="020B0604020202020204" pitchFamily="34" charset="0"/>
              </a:rPr>
              <a:t>Council’s </a:t>
            </a:r>
            <a:r>
              <a:rPr lang="en-GB" sz="1200" dirty="0" smtClean="0">
                <a:latin typeface="Arial" panose="020B0604020202020204" pitchFamily="34" charset="0"/>
                <a:ea typeface="Calibri" panose="020F0502020204030204" pitchFamily="34" charset="0"/>
                <a:cs typeface="Arial" panose="020B0604020202020204" pitchFamily="34" charset="0"/>
              </a:rPr>
              <a:t>healthy </a:t>
            </a:r>
            <a:r>
              <a:rPr lang="en-GB" sz="1200" dirty="0">
                <a:latin typeface="Arial" panose="020B0604020202020204" pitchFamily="34" charset="0"/>
                <a:ea typeface="Calibri" panose="020F0502020204030204" pitchFamily="34" charset="0"/>
                <a:cs typeface="Arial" panose="020B0604020202020204" pitchFamily="34" charset="0"/>
              </a:rPr>
              <a:t>lifestyles service is provided through Total Wellbeing, providing exercise referrals, stop smoking services, NHS health checks, rehabilitation programmes for those with long-term conditions, including supporting people with long-term conditions to be physically active, weight management programmes and social prescribing. </a:t>
            </a:r>
          </a:p>
          <a:p>
            <a:endParaRPr lang="en-GB" dirty="0"/>
          </a:p>
        </p:txBody>
      </p:sp>
      <p:graphicFrame>
        <p:nvGraphicFramePr>
          <p:cNvPr id="4" name="Table 3" descr="What do we need to do?&#10;&#10;Ensure that people are supported to connect positively with opportunities to participate, develop and grow in their communities to build resilience and maintain independence &#10;&#10;Next steps&#10;Continue to develop these approaches in partnership with Active Luton and the Primary Care Networks&#10;Measure the impact of the approaches on demand for services&#10;Implement the Local Area Coordination project&#10;" title="Early and preventive support">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1863875314"/>
              </p:ext>
            </p:extLst>
          </p:nvPr>
        </p:nvGraphicFramePr>
        <p:xfrm>
          <a:off x="365532" y="5215823"/>
          <a:ext cx="8412932" cy="1525545"/>
        </p:xfrm>
        <a:graphic>
          <a:graphicData uri="http://schemas.openxmlformats.org/drawingml/2006/table">
            <a:tbl>
              <a:tblPr firstRow="1" firstCol="1" bandRow="1">
                <a:tableStyleId>{17292A2E-F333-43FB-9621-5CBBE7FDCDCB}</a:tableStyleId>
              </a:tblPr>
              <a:tblGrid>
                <a:gridCol w="3881224">
                  <a:extLst>
                    <a:ext uri="{9D8B030D-6E8A-4147-A177-3AD203B41FA5}">
                      <a16:colId xmlns:a16="http://schemas.microsoft.com/office/drawing/2014/main" val="464642431"/>
                    </a:ext>
                  </a:extLst>
                </a:gridCol>
                <a:gridCol w="4531708">
                  <a:extLst>
                    <a:ext uri="{9D8B030D-6E8A-4147-A177-3AD203B41FA5}">
                      <a16:colId xmlns:a16="http://schemas.microsoft.com/office/drawing/2014/main" val="3647390617"/>
                    </a:ext>
                  </a:extLst>
                </a:gridCol>
              </a:tblGrid>
              <a:tr h="319154">
                <a:tc>
                  <a:txBody>
                    <a:bodyPr/>
                    <a:lstStyle/>
                    <a:p>
                      <a:pPr marL="0" indent="0" algn="ctr">
                        <a:buFont typeface="Arial" panose="020B0604020202020204" pitchFamily="34" charset="0"/>
                        <a:buNone/>
                      </a:pP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marL="0" indent="0" algn="ctr">
                        <a:buFont typeface="Arial" panose="020B0604020202020204" pitchFamily="34" charset="0"/>
                        <a:buNone/>
                      </a:pP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206391">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Ensure that people are supported to connect positively</a:t>
                      </a:r>
                      <a:r>
                        <a:rPr lang="en-GB" sz="1200" b="0" baseline="0" dirty="0">
                          <a:latin typeface="Arial" panose="020B0604020202020204" pitchFamily="34" charset="0"/>
                          <a:cs typeface="Arial" panose="020B0604020202020204" pitchFamily="34" charset="0"/>
                        </a:rPr>
                        <a:t> with opportunities to participate, develop and grow in their communities to </a:t>
                      </a:r>
                      <a:r>
                        <a:rPr lang="en-GB" sz="1200" b="0" baseline="0" dirty="0" smtClean="0">
                          <a:latin typeface="Arial" panose="020B0604020202020204" pitchFamily="34" charset="0"/>
                          <a:cs typeface="Arial" panose="020B0604020202020204" pitchFamily="34" charset="0"/>
                        </a:rPr>
                        <a:t>build </a:t>
                      </a:r>
                      <a:r>
                        <a:rPr lang="en-GB" sz="1200" b="0" baseline="0" dirty="0">
                          <a:latin typeface="Arial" panose="020B0604020202020204" pitchFamily="34" charset="0"/>
                          <a:cs typeface="Arial" panose="020B0604020202020204" pitchFamily="34" charset="0"/>
                        </a:rPr>
                        <a:t>resilience and maintain independence </a:t>
                      </a:r>
                      <a:endParaRPr lang="en-GB" sz="1200" b="0" dirty="0">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Continue to develop these approaches in partnership with Active Luton and the Primary Care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Measure the impact of the approaches on demand for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Implement the Local Area Coordination</a:t>
                      </a:r>
                      <a:r>
                        <a:rPr lang="en-GB" sz="1200" kern="1200" baseline="0" dirty="0">
                          <a:solidFill>
                            <a:schemeClr val="tx1"/>
                          </a:solidFill>
                          <a:effectLst/>
                          <a:latin typeface="Arial" panose="020B0604020202020204" pitchFamily="34" charset="0"/>
                          <a:ea typeface="+mn-ea"/>
                          <a:cs typeface="Arial" panose="020B0604020202020204" pitchFamily="34" charset="0"/>
                        </a:rPr>
                        <a:t> project</a:t>
                      </a: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74796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23</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7199" y="-61891"/>
            <a:ext cx="8229600" cy="1143000"/>
          </a:xfrm>
        </p:spPr>
        <p:txBody>
          <a:bodyPr>
            <a:normAutofit/>
          </a:bodyPr>
          <a:lstStyle/>
          <a:p>
            <a:r>
              <a:rPr lang="en-GB" sz="2400" b="1" dirty="0">
                <a:solidFill>
                  <a:srgbClr val="7030A0"/>
                </a:solidFill>
                <a:latin typeface="Arial" charset="0"/>
                <a:ea typeface="ＭＳ Ｐゴシック" pitchFamily="34" charset="-128"/>
              </a:rPr>
              <a:t>Community Equipment </a:t>
            </a:r>
            <a:br>
              <a:rPr lang="en-GB" sz="2400" b="1" dirty="0">
                <a:solidFill>
                  <a:srgbClr val="7030A0"/>
                </a:solidFill>
                <a:latin typeface="Arial" charset="0"/>
                <a:ea typeface="ＭＳ Ｐゴシック" pitchFamily="34" charset="-128"/>
              </a:rPr>
            </a:br>
            <a:r>
              <a:rPr lang="en-GB" sz="2400" b="1" dirty="0">
                <a:solidFill>
                  <a:srgbClr val="7030A0"/>
                </a:solidFill>
                <a:latin typeface="Arial" charset="0"/>
                <a:ea typeface="ＭＳ Ｐゴシック" pitchFamily="34" charset="-128"/>
              </a:rPr>
              <a:t>and Assistive Technology</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19509" y="1075383"/>
            <a:ext cx="8904981"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In 2019/20, the Council spend £</a:t>
            </a:r>
            <a:r>
              <a:rPr lang="en-GB" sz="1200" dirty="0" smtClean="0">
                <a:effectLst/>
                <a:latin typeface="Arial" panose="020B0604020202020204" pitchFamily="34" charset="0"/>
                <a:ea typeface="Calibri" panose="020F0502020204030204" pitchFamily="34" charset="0"/>
                <a:cs typeface="Arial" panose="020B0604020202020204" pitchFamily="34" charset="0"/>
              </a:rPr>
              <a:t>272k to </a:t>
            </a:r>
            <a:r>
              <a:rPr lang="en-GB" sz="1200" dirty="0">
                <a:effectLst/>
                <a:latin typeface="Arial" panose="020B0604020202020204" pitchFamily="34" charset="0"/>
                <a:ea typeface="Calibri" panose="020F0502020204030204" pitchFamily="34" charset="0"/>
                <a:cs typeface="Arial" panose="020B0604020202020204" pitchFamily="34" charset="0"/>
              </a:rPr>
              <a:t>support 2,563 people with community equipment through Millbrook Healthcare. </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 Luton Council’s Lifelines commercial service services 1,200 people, providing </a:t>
            </a:r>
            <a:r>
              <a:rPr lang="en-GB" sz="1200" dirty="0" smtClean="0">
                <a:effectLst/>
                <a:latin typeface="Arial" panose="020B0604020202020204" pitchFamily="34" charset="0"/>
                <a:ea typeface="Calibri" panose="020F0502020204030204" pitchFamily="34" charset="0"/>
                <a:cs typeface="Arial" panose="020B0604020202020204" pitchFamily="34" charset="0"/>
              </a:rPr>
              <a:t>lifeline </a:t>
            </a:r>
            <a:r>
              <a:rPr lang="en-GB" sz="1200" dirty="0">
                <a:effectLst/>
                <a:latin typeface="Arial" panose="020B0604020202020204" pitchFamily="34" charset="0"/>
                <a:ea typeface="Calibri" panose="020F0502020204030204" pitchFamily="34" charset="0"/>
                <a:cs typeface="Arial" panose="020B0604020202020204" pitchFamily="34" charset="0"/>
              </a:rPr>
              <a:t>support as well as additional sensors such as falls detectors, smoke and carbon monoxide detectors and epilepsy sensors.   </a:t>
            </a:r>
          </a:p>
          <a:p>
            <a:pPr marL="171450" indent="-171450">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By 2025, Luton will have completed a ‘digital switchover’ moving from analogue to digital and transferring our lifelines services over. </a:t>
            </a:r>
            <a:endParaRPr lang="en-GB" sz="12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descr="What do we need to do?&#10;The Council’s lifeline service will be working more closely with Adult Social Care services and the Public Health team in supporting people to live independently &#10;Widely adopt telecare to enable more people to live independently in their own home&#10;Transitioning our lifelines service over to digital e.g. developing pre-programmed equipment and set-up. &#10;&#10;Next steps&#10;Build on the use of technology (iPads, Canary assessment tools etc.) to support activity such as placements, assessments/reassessments and potentially for some elements of the quality monitoring work)&#10;Pilot further tech innovations in Sheltered Accommodation e.g. Alexa devices to prompt medication reminders &#10;Pilot extended tech use in people’s homes building on Care Lines products&#10;Explore how assistive technology can increase independence in care settings and deliver value for money&#10;Continue digital switchover &#10;" title="Community equipment and assistive technology">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183609391"/>
              </p:ext>
            </p:extLst>
          </p:nvPr>
        </p:nvGraphicFramePr>
        <p:xfrm>
          <a:off x="288354" y="2426395"/>
          <a:ext cx="8567290" cy="3348384"/>
        </p:xfrm>
        <a:graphic>
          <a:graphicData uri="http://schemas.openxmlformats.org/drawingml/2006/table">
            <a:tbl>
              <a:tblPr firstRow="1" firstCol="1" bandRow="1">
                <a:tableStyleId>{17292A2E-F333-43FB-9621-5CBBE7FDCDCB}</a:tableStyleId>
              </a:tblPr>
              <a:tblGrid>
                <a:gridCol w="4380483">
                  <a:extLst>
                    <a:ext uri="{9D8B030D-6E8A-4147-A177-3AD203B41FA5}">
                      <a16:colId xmlns:a16="http://schemas.microsoft.com/office/drawing/2014/main" val="464642431"/>
                    </a:ext>
                  </a:extLst>
                </a:gridCol>
                <a:gridCol w="4186807">
                  <a:extLst>
                    <a:ext uri="{9D8B030D-6E8A-4147-A177-3AD203B41FA5}">
                      <a16:colId xmlns:a16="http://schemas.microsoft.com/office/drawing/2014/main" val="3647390617"/>
                    </a:ext>
                  </a:extLst>
                </a:gridCol>
              </a:tblGrid>
              <a:tr h="477061">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871323">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The Council’s lifeline service will be working more closely with Adult Social Care services and the Public Health team in supporting people to live </a:t>
                      </a: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independently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Widely adopt telecare to enable more people to</a:t>
                      </a:r>
                      <a:r>
                        <a:rPr lang="en-GB" sz="12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live independently in their own </a:t>
                      </a:r>
                      <a:r>
                        <a:rPr lang="en-GB" sz="12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home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Transitioning our lifelines service over to digital e.g. developing pre-programmed equipment and set-up. </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GB" sz="1200" b="0" dirty="0">
                        <a:latin typeface="Arial" panose="020B0604020202020204" pitchFamily="34" charset="0"/>
                        <a:cs typeface="Arial" panose="020B0604020202020204" pitchFamily="34" charset="0"/>
                      </a:endParaRPr>
                    </a:p>
                  </a:txBody>
                  <a:tcPr marL="67572" marR="67572" marT="0" marB="0"/>
                </a:tc>
                <a:tc>
                  <a:txBody>
                    <a:bodyPr/>
                    <a:lstStyle/>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Build </a:t>
                      </a:r>
                      <a:r>
                        <a:rPr lang="en-GB" sz="1200" dirty="0">
                          <a:latin typeface="Arial" panose="020B0604020202020204" pitchFamily="34" charset="0"/>
                          <a:cs typeface="Arial" panose="020B0604020202020204" pitchFamily="34" charset="0"/>
                        </a:rPr>
                        <a:t>on the use of technology </a:t>
                      </a:r>
                      <a:r>
                        <a:rPr lang="en-GB" sz="1200" baseline="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iPads, Canary assessment tools </a:t>
                      </a:r>
                      <a:r>
                        <a:rPr lang="en-GB" sz="1200" dirty="0" smtClean="0">
                          <a:latin typeface="Arial" panose="020B0604020202020204" pitchFamily="34" charset="0"/>
                          <a:cs typeface="Arial" panose="020B0604020202020204" pitchFamily="34" charset="0"/>
                        </a:rPr>
                        <a:t>etc.) </a:t>
                      </a:r>
                      <a:r>
                        <a:rPr lang="en-GB" sz="1200" dirty="0">
                          <a:latin typeface="Arial" panose="020B0604020202020204" pitchFamily="34" charset="0"/>
                          <a:cs typeface="Arial" panose="020B0604020202020204" pitchFamily="34" charset="0"/>
                        </a:rPr>
                        <a:t>to support activity such as placements,</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assessments/reassessments and potentially for some elements of the quality monitoring work)</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Pilot further tech innovations in Sheltered Accommodation e.g. Alexa devices to prompt medication reminders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Pilot extended tech use in people’s homes </a:t>
                      </a:r>
                      <a:r>
                        <a:rPr lang="en-GB" sz="1200" dirty="0" smtClean="0">
                          <a:latin typeface="Arial" panose="020B0604020202020204" pitchFamily="34" charset="0"/>
                          <a:cs typeface="Arial" panose="020B0604020202020204" pitchFamily="34" charset="0"/>
                        </a:rPr>
                        <a:t>building </a:t>
                      </a:r>
                      <a:r>
                        <a:rPr lang="en-GB" sz="1200" dirty="0">
                          <a:latin typeface="Arial" panose="020B0604020202020204" pitchFamily="34" charset="0"/>
                          <a:cs typeface="Arial" panose="020B0604020202020204" pitchFamily="34" charset="0"/>
                        </a:rPr>
                        <a:t>on Care Lines products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Explore how assistive technology can increase independence in care settings and deliver value for </a:t>
                      </a:r>
                      <a:r>
                        <a:rPr lang="en-GB" sz="1200" dirty="0" smtClean="0">
                          <a:latin typeface="Arial" panose="020B0604020202020204" pitchFamily="34" charset="0"/>
                          <a:cs typeface="Arial" panose="020B0604020202020204" pitchFamily="34" charset="0"/>
                        </a:rPr>
                        <a:t>money</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Continue digital switchover</a:t>
                      </a:r>
                      <a:r>
                        <a:rPr lang="en-GB" sz="1200" baseline="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6273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24</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7199" y="-243408"/>
            <a:ext cx="8229600" cy="1143000"/>
          </a:xfrm>
        </p:spPr>
        <p:txBody>
          <a:bodyPr>
            <a:normAutofit/>
          </a:bodyPr>
          <a:lstStyle/>
          <a:p>
            <a:r>
              <a:rPr lang="en-GB" sz="2400" b="1" dirty="0">
                <a:solidFill>
                  <a:srgbClr val="7030A0"/>
                </a:solidFill>
                <a:latin typeface="Arial" charset="0"/>
                <a:ea typeface="ＭＳ Ｐゴシック" pitchFamily="34" charset="-128"/>
              </a:rPr>
              <a:t>Advocacy</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251520" y="692696"/>
            <a:ext cx="8496944"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Advocacy provision in Luton supports and enables individuals to exercise and safeguard their rights, express their views, explore and make informed choices.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Statutory </a:t>
            </a:r>
            <a:r>
              <a:rPr lang="en-GB" sz="1200" dirty="0">
                <a:latin typeface="Arial" panose="020B0604020202020204" pitchFamily="34" charset="0"/>
                <a:cs typeface="Arial" panose="020B0604020202020204" pitchFamily="34" charset="0"/>
              </a:rPr>
              <a:t>Advocacy </a:t>
            </a:r>
            <a:r>
              <a:rPr lang="en-GB" sz="1200" dirty="0" smtClean="0">
                <a:latin typeface="Arial" panose="020B0604020202020204" pitchFamily="34" charset="0"/>
                <a:cs typeface="Arial" panose="020B0604020202020204" pitchFamily="34" charset="0"/>
              </a:rPr>
              <a:t>includes</a:t>
            </a:r>
          </a:p>
          <a:p>
            <a:pPr marL="628650" lvl="1" indent="-171450">
              <a:buFont typeface="Courier New" panose="02070309020205020404" pitchFamily="49" charset="0"/>
              <a:buChar char="o"/>
            </a:pPr>
            <a:r>
              <a:rPr lang="en-GB" sz="1200" dirty="0" smtClean="0">
                <a:latin typeface="Arial" panose="020B0604020202020204" pitchFamily="34" charset="0"/>
                <a:cs typeface="Arial" panose="020B0604020202020204" pitchFamily="34" charset="0"/>
              </a:rPr>
              <a:t>Independent </a:t>
            </a:r>
            <a:r>
              <a:rPr lang="en-GB" sz="1200" dirty="0">
                <a:latin typeface="Arial" panose="020B0604020202020204" pitchFamily="34" charset="0"/>
                <a:cs typeface="Arial" panose="020B0604020202020204" pitchFamily="34" charset="0"/>
              </a:rPr>
              <a:t>Mental Capacity Advocacy (IMCA) including IMCA Deprivation of Liberty Safeguards (DOLS)* and Relevant Persons Paid Representative Service (</a:t>
            </a:r>
            <a:r>
              <a:rPr lang="en-GB" sz="1200" dirty="0" smtClean="0">
                <a:latin typeface="Arial" panose="020B0604020202020204" pitchFamily="34" charset="0"/>
                <a:cs typeface="Arial" panose="020B0604020202020204" pitchFamily="34" charset="0"/>
              </a:rPr>
              <a:t>RPPR)</a:t>
            </a:r>
          </a:p>
          <a:p>
            <a:pPr marL="628650" lvl="1" indent="-171450">
              <a:buFont typeface="Courier New" panose="02070309020205020404" pitchFamily="49" charset="0"/>
              <a:buChar char="o"/>
            </a:pPr>
            <a:r>
              <a:rPr lang="en-GB" sz="1200" dirty="0" smtClean="0">
                <a:latin typeface="Arial" panose="020B0604020202020204" pitchFamily="34" charset="0"/>
                <a:cs typeface="Arial" panose="020B0604020202020204" pitchFamily="34" charset="0"/>
              </a:rPr>
              <a:t>Independent </a:t>
            </a:r>
            <a:r>
              <a:rPr lang="en-GB" sz="1200" dirty="0">
                <a:latin typeface="Arial" panose="020B0604020202020204" pitchFamily="34" charset="0"/>
                <a:cs typeface="Arial" panose="020B0604020202020204" pitchFamily="34" charset="0"/>
              </a:rPr>
              <a:t>Mental Health Advocacy (</a:t>
            </a:r>
            <a:r>
              <a:rPr lang="en-GB" sz="1200" dirty="0" smtClean="0">
                <a:latin typeface="Arial" panose="020B0604020202020204" pitchFamily="34" charset="0"/>
                <a:cs typeface="Arial" panose="020B0604020202020204" pitchFamily="34" charset="0"/>
              </a:rPr>
              <a:t>IMHA)</a:t>
            </a:r>
          </a:p>
          <a:p>
            <a:pPr marL="628650" lvl="1" indent="-171450">
              <a:buFont typeface="Courier New" panose="02070309020205020404" pitchFamily="49" charset="0"/>
              <a:buChar char="o"/>
            </a:pPr>
            <a:r>
              <a:rPr lang="en-GB" sz="1200" dirty="0" smtClean="0">
                <a:latin typeface="Arial" panose="020B0604020202020204" pitchFamily="34" charset="0"/>
                <a:cs typeface="Arial" panose="020B0604020202020204" pitchFamily="34" charset="0"/>
              </a:rPr>
              <a:t>NHS </a:t>
            </a:r>
            <a:r>
              <a:rPr lang="en-GB" sz="1200" dirty="0">
                <a:latin typeface="Arial" panose="020B0604020202020204" pitchFamily="34" charset="0"/>
                <a:cs typeface="Arial" panose="020B0604020202020204" pitchFamily="34" charset="0"/>
              </a:rPr>
              <a:t>Complaints </a:t>
            </a:r>
            <a:r>
              <a:rPr lang="en-GB" sz="1200" dirty="0" smtClean="0">
                <a:latin typeface="Arial" panose="020B0604020202020204" pitchFamily="34" charset="0"/>
                <a:cs typeface="Arial" panose="020B0604020202020204" pitchFamily="34" charset="0"/>
              </a:rPr>
              <a:t>Advocacy</a:t>
            </a:r>
          </a:p>
          <a:p>
            <a:pPr marL="628650" lvl="1" indent="-171450">
              <a:buFont typeface="Courier New" panose="02070309020205020404" pitchFamily="49" charset="0"/>
              <a:buChar char="o"/>
            </a:pPr>
            <a:r>
              <a:rPr lang="en-GB" sz="1200" dirty="0" smtClean="0">
                <a:latin typeface="Arial" panose="020B0604020202020204" pitchFamily="34" charset="0"/>
                <a:cs typeface="Arial" panose="020B0604020202020204" pitchFamily="34" charset="0"/>
              </a:rPr>
              <a:t>Community </a:t>
            </a:r>
            <a:r>
              <a:rPr lang="en-GB" sz="1200" dirty="0">
                <a:latin typeface="Arial" panose="020B0604020202020204" pitchFamily="34" charset="0"/>
                <a:cs typeface="Arial" panose="020B0604020202020204" pitchFamily="34" charset="0"/>
              </a:rPr>
              <a:t>Advocacy: Independent Advocacy, Information and Advice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Deprivation of Liberty (DOLS) </a:t>
            </a:r>
            <a:r>
              <a:rPr lang="en-GB" sz="1200" dirty="0">
                <a:latin typeface="Arial" panose="020B0604020202020204" pitchFamily="34" charset="0"/>
                <a:cs typeface="Arial" panose="020B0604020202020204" pitchFamily="34" charset="0"/>
              </a:rPr>
              <a:t>is to be replaced by the Liberty Protection Safeguards (LPS) which became law May 2019. The target date for implementation is 1 April 2022.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Non-Statutory </a:t>
            </a:r>
            <a:r>
              <a:rPr lang="en-GB" sz="1200" dirty="0">
                <a:latin typeface="Arial" panose="020B0604020202020204" pitchFamily="34" charset="0"/>
                <a:cs typeface="Arial" panose="020B0604020202020204" pitchFamily="34" charset="0"/>
              </a:rPr>
              <a:t>Advocacy </a:t>
            </a:r>
            <a:r>
              <a:rPr lang="en-GB" sz="1200" dirty="0" smtClean="0">
                <a:latin typeface="Arial" panose="020B0604020202020204" pitchFamily="34" charset="0"/>
                <a:cs typeface="Arial" panose="020B0604020202020204" pitchFamily="34" charset="0"/>
              </a:rPr>
              <a:t>includes:</a:t>
            </a:r>
          </a:p>
          <a:p>
            <a:pPr marL="628650" lvl="1" indent="-171450">
              <a:buFont typeface="Courier New" panose="02070309020205020404" pitchFamily="49" charset="0"/>
              <a:buChar char="o"/>
            </a:pPr>
            <a:r>
              <a:rPr lang="en-GB" sz="1200" dirty="0" smtClean="0">
                <a:latin typeface="Arial" panose="020B0604020202020204" pitchFamily="34" charset="0"/>
                <a:cs typeface="Arial" panose="020B0604020202020204" pitchFamily="34" charset="0"/>
              </a:rPr>
              <a:t>Independent </a:t>
            </a:r>
            <a:r>
              <a:rPr lang="en-GB" sz="1200" dirty="0">
                <a:latin typeface="Arial" panose="020B0604020202020204" pitchFamily="34" charset="0"/>
                <a:cs typeface="Arial" panose="020B0604020202020204" pitchFamily="34" charset="0"/>
              </a:rPr>
              <a:t>advocacy for </a:t>
            </a:r>
            <a:r>
              <a:rPr lang="en-AU" sz="1200" dirty="0">
                <a:latin typeface="Arial" panose="020B0604020202020204" pitchFamily="34" charset="0"/>
                <a:cs typeface="Arial" panose="020B0604020202020204" pitchFamily="34" charset="0"/>
              </a:rPr>
              <a:t>people who experience difficulty due to their mental or physical health, or have learning difficulties</a:t>
            </a:r>
            <a:r>
              <a:rPr lang="en-GB" sz="1200" dirty="0">
                <a:latin typeface="Arial" panose="020B0604020202020204" pitchFamily="34" charset="0"/>
                <a:cs typeface="Arial" panose="020B0604020202020204" pitchFamily="34" charset="0"/>
              </a:rPr>
              <a:t>. This includes providing representation at meetings to support eligible people and offering advice, information and signposting. </a:t>
            </a:r>
          </a:p>
        </p:txBody>
      </p:sp>
      <p:graphicFrame>
        <p:nvGraphicFramePr>
          <p:cNvPr id="7" name="Table 6" descr="Financial year April - June 2020:&#10;• Nos of referrals for IMCA (includes PPR): 47 (42 people)&#10;• DOLs 39A/39C/39D and 1.2 support: 12&#10;• Average nos of hours per week includes IMCA and PPR: 41.4&#10;• Nos of referrals for IMHA: 44 (43 people)&#10;• Nos of referral for Care Act advocacy: 19 (18 people)&#10;• Nos of NHS Complaints Advocacy: 13 (11 people)&#10;Financial year 2019-2020:&#10;• Nos of referrals for IMCA (includes PPR): 250 (226 people)&#10;• DOLs 39A/39C/39D and 1.2 support: 88&#10;• Average nos of hours per week includes IMCA and PPR: 28.11&#10;• Nos of referrals for IMHA: 212 (188 people)&#10;• Nos of referral for Care Act advocacy: 78 (77 people)&#10;• Nos of NHS Complaints Advocacy: 77 (72 people)&#10;Financial year 2018-2019:&#10;• Nos of referrals for IMCA (includes PPR): 242 (215 people)&#10;• DOLs 39A/39C/39D and 1.2 support: 101&#10;• Average nos of hours per week includes IMCA and PPR: 23.3&#10;• Nos of referrals for IMHA: 203 (194 people)&#10;• Nos of referral for Care Act advocacy: 99 (87 people)&#10;• Nos of NHS Complaints Advocacy: 70 (68 people)&#10;" title="Advocacy data"/>
          <p:cNvGraphicFramePr>
            <a:graphicFrameLocks noGrp="1"/>
          </p:cNvGraphicFramePr>
          <p:nvPr>
            <p:extLst>
              <p:ext uri="{D42A27DB-BD31-4B8C-83A1-F6EECF244321}">
                <p14:modId xmlns:p14="http://schemas.microsoft.com/office/powerpoint/2010/main" val="4120489537"/>
              </p:ext>
            </p:extLst>
          </p:nvPr>
        </p:nvGraphicFramePr>
        <p:xfrm>
          <a:off x="323528" y="3354680"/>
          <a:ext cx="8496943" cy="18745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569975948"/>
                    </a:ext>
                  </a:extLst>
                </a:gridCol>
                <a:gridCol w="1440160">
                  <a:extLst>
                    <a:ext uri="{9D8B030D-6E8A-4147-A177-3AD203B41FA5}">
                      <a16:colId xmlns:a16="http://schemas.microsoft.com/office/drawing/2014/main" val="2989335290"/>
                    </a:ext>
                  </a:extLst>
                </a:gridCol>
                <a:gridCol w="1296144">
                  <a:extLst>
                    <a:ext uri="{9D8B030D-6E8A-4147-A177-3AD203B41FA5}">
                      <a16:colId xmlns:a16="http://schemas.microsoft.com/office/drawing/2014/main" val="2131882072"/>
                    </a:ext>
                  </a:extLst>
                </a:gridCol>
                <a:gridCol w="1728192">
                  <a:extLst>
                    <a:ext uri="{9D8B030D-6E8A-4147-A177-3AD203B41FA5}">
                      <a16:colId xmlns:a16="http://schemas.microsoft.com/office/drawing/2014/main" val="1121017436"/>
                    </a:ext>
                  </a:extLst>
                </a:gridCol>
                <a:gridCol w="1008112">
                  <a:extLst>
                    <a:ext uri="{9D8B030D-6E8A-4147-A177-3AD203B41FA5}">
                      <a16:colId xmlns:a16="http://schemas.microsoft.com/office/drawing/2014/main" val="4000648011"/>
                    </a:ext>
                  </a:extLst>
                </a:gridCol>
                <a:gridCol w="1152128">
                  <a:extLst>
                    <a:ext uri="{9D8B030D-6E8A-4147-A177-3AD203B41FA5}">
                      <a16:colId xmlns:a16="http://schemas.microsoft.com/office/drawing/2014/main" val="1802831084"/>
                    </a:ext>
                  </a:extLst>
                </a:gridCol>
                <a:gridCol w="1008111">
                  <a:extLst>
                    <a:ext uri="{9D8B030D-6E8A-4147-A177-3AD203B41FA5}">
                      <a16:colId xmlns:a16="http://schemas.microsoft.com/office/drawing/2014/main" val="687113633"/>
                    </a:ext>
                  </a:extLst>
                </a:gridCol>
              </a:tblGrid>
              <a:tr h="297200">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Financial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Nos of referrals for IMCA (includes PPR)</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DOLs 39A/39C/39D and 1.2 support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Average no. of hours per week includes IMCA and PPR</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Nos of referrals for IMHA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Nos of referral for Care Act advocacy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b="1" dirty="0" smtClean="0">
                          <a:effectLst/>
                          <a:latin typeface="Arial" panose="020B0604020202020204" pitchFamily="34" charset="0"/>
                          <a:ea typeface="Calibri" panose="020F0502020204030204" pitchFamily="34" charset="0"/>
                          <a:cs typeface="Arial" panose="020B0604020202020204" pitchFamily="34" charset="0"/>
                        </a:rPr>
                        <a:t>Nos of NHS Complaints Advocacy</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054222105"/>
                  </a:ext>
                </a:extLst>
              </a:tr>
              <a:tr h="362780">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April- June 2020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47 (42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12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41.4</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44 (43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19 (18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13 (11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735201770"/>
                  </a:ext>
                </a:extLst>
              </a:tr>
              <a:tr h="362780">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2019 - 2020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250 (226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88</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28.11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212 (188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78 (77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77 (72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272702397"/>
                  </a:ext>
                </a:extLst>
              </a:tr>
              <a:tr h="380571">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2018 - 2019</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242 (215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101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23.3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203 (194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99 (87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spcAft>
                          <a:spcPts val="0"/>
                        </a:spcAft>
                      </a:pPr>
                      <a:r>
                        <a:rPr lang="en-GB" sz="1100" dirty="0" smtClean="0">
                          <a:effectLst/>
                          <a:latin typeface="Arial" panose="020B0604020202020204" pitchFamily="34" charset="0"/>
                          <a:ea typeface="Calibri" panose="020F0502020204030204" pitchFamily="34" charset="0"/>
                          <a:cs typeface="Arial" panose="020B0604020202020204" pitchFamily="34" charset="0"/>
                        </a:rPr>
                        <a:t>70 (68 people)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92613261"/>
                  </a:ext>
                </a:extLst>
              </a:tr>
            </a:tbl>
          </a:graphicData>
        </a:graphic>
      </p:graphicFrame>
      <p:sp>
        <p:nvSpPr>
          <p:cNvPr id="8" name="TextBox 7"/>
          <p:cNvSpPr txBox="1"/>
          <p:nvPr/>
        </p:nvSpPr>
        <p:spPr>
          <a:xfrm>
            <a:off x="323528" y="5229200"/>
            <a:ext cx="8712968" cy="46166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The main group supported were people aged 60+. This is due to the majority of referrals for older people residing in Care homes, with age related disabilities. </a:t>
            </a:r>
            <a:endParaRPr lang="en-GB" sz="1200" dirty="0">
              <a:latin typeface="Arial" panose="020B0604020202020204" pitchFamily="34" charset="0"/>
              <a:cs typeface="Arial" panose="020B0604020202020204" pitchFamily="34" charset="0"/>
            </a:endParaRPr>
          </a:p>
        </p:txBody>
      </p:sp>
      <p:graphicFrame>
        <p:nvGraphicFramePr>
          <p:cNvPr id="4" name="Table 3" descr="What do we need to do?&#10;&#10;Ensure independent advocacy services have the expertise to support people with complex communication needs&#10;&#10;Next steps?&#10;&#10;Continue to engage advocacy services to support clients across adult social care and respond to any feedback to ensure ongoing service improvement&#10;Transition from DOLS to LPS in line with national legislation " title="Advocacy">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4098089652"/>
              </p:ext>
            </p:extLst>
          </p:nvPr>
        </p:nvGraphicFramePr>
        <p:xfrm>
          <a:off x="342143" y="5768057"/>
          <a:ext cx="8496944" cy="973311"/>
        </p:xfrm>
        <a:graphic>
          <a:graphicData uri="http://schemas.openxmlformats.org/drawingml/2006/table">
            <a:tbl>
              <a:tblPr firstRow="1" firstCol="1" bandRow="1">
                <a:tableStyleId>{17292A2E-F333-43FB-9621-5CBBE7FDCDCB}</a:tableStyleId>
              </a:tblPr>
              <a:tblGrid>
                <a:gridCol w="3365761">
                  <a:extLst>
                    <a:ext uri="{9D8B030D-6E8A-4147-A177-3AD203B41FA5}">
                      <a16:colId xmlns:a16="http://schemas.microsoft.com/office/drawing/2014/main" val="464642431"/>
                    </a:ext>
                  </a:extLst>
                </a:gridCol>
                <a:gridCol w="5131183">
                  <a:extLst>
                    <a:ext uri="{9D8B030D-6E8A-4147-A177-3AD203B41FA5}">
                      <a16:colId xmlns:a16="http://schemas.microsoft.com/office/drawing/2014/main" val="3647390617"/>
                    </a:ext>
                  </a:extLst>
                </a:gridCol>
              </a:tblGrid>
              <a:tr h="171507">
                <a:tc>
                  <a:txBody>
                    <a:bodyPr/>
                    <a:lstStyle/>
                    <a:p>
                      <a:pPr algn="ctr"/>
                      <a:r>
                        <a:rPr lang="en-US" sz="1400" dirty="0">
                          <a:solidFill>
                            <a:schemeClr val="bg1"/>
                          </a:solidFill>
                          <a:effectLst/>
                        </a:rPr>
                        <a:t>What do we need to do?</a:t>
                      </a:r>
                      <a:endPar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tc>
                  <a:txBody>
                    <a:bodyPr/>
                    <a:lstStyle/>
                    <a:p>
                      <a:pPr algn="ctr"/>
                      <a:r>
                        <a:rPr lang="en-US" sz="1400" dirty="0">
                          <a:effectLst/>
                        </a:rPr>
                        <a:t>Next steps?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extLst>
                  <a:ext uri="{0D108BD9-81ED-4DB2-BD59-A6C34878D82A}">
                    <a16:rowId xmlns:a16="http://schemas.microsoft.com/office/drawing/2014/main" val="1003575189"/>
                  </a:ext>
                </a:extLst>
              </a:tr>
              <a:tr h="759951">
                <a:tc>
                  <a:txBody>
                    <a:bodyPr/>
                    <a:lstStyle/>
                    <a:p>
                      <a:pPr marL="171450" lvl="0" indent="-171450">
                        <a:spcAft>
                          <a:spcPts val="0"/>
                        </a:spcAft>
                        <a:buFontTx/>
                        <a:buChar char="-"/>
                        <a:tabLst>
                          <a:tab pos="457200" algn="l"/>
                        </a:tabLst>
                      </a:pPr>
                      <a:r>
                        <a:rPr lang="en-GB" sz="1200" b="0" baseline="0" dirty="0" smtClean="0">
                          <a:effectLst/>
                          <a:latin typeface="Arial" panose="020B0604020202020204" pitchFamily="34" charset="0"/>
                          <a:ea typeface="Calibri" panose="020F0502020204030204" pitchFamily="34" charset="0"/>
                          <a:cs typeface="Arial" panose="020B0604020202020204" pitchFamily="34" charset="0"/>
                        </a:rPr>
                        <a:t>E</a:t>
                      </a:r>
                      <a:r>
                        <a:rPr lang="en-GB" sz="1200" b="0" dirty="0" smtClean="0">
                          <a:effectLst/>
                          <a:latin typeface="Arial" panose="020B0604020202020204" pitchFamily="34" charset="0"/>
                          <a:ea typeface="Calibri" panose="020F0502020204030204" pitchFamily="34" charset="0"/>
                          <a:cs typeface="Arial" panose="020B0604020202020204" pitchFamily="34" charset="0"/>
                        </a:rPr>
                        <a:t>nsure </a:t>
                      </a:r>
                      <a:r>
                        <a:rPr lang="en-GB" sz="1200" b="0" dirty="0">
                          <a:effectLst/>
                          <a:latin typeface="Arial" panose="020B0604020202020204" pitchFamily="34" charset="0"/>
                          <a:ea typeface="Calibri" panose="020F0502020204030204" pitchFamily="34" charset="0"/>
                          <a:cs typeface="Arial" panose="020B0604020202020204" pitchFamily="34" charset="0"/>
                        </a:rPr>
                        <a:t>independent advocacy services have the expertise to support people with complex communication </a:t>
                      </a:r>
                      <a:r>
                        <a:rPr lang="en-GB" sz="1200" b="0" dirty="0" smtClean="0">
                          <a:effectLst/>
                          <a:latin typeface="Arial" panose="020B0604020202020204" pitchFamily="34" charset="0"/>
                          <a:ea typeface="Calibri" panose="020F0502020204030204" pitchFamily="34" charset="0"/>
                          <a:cs typeface="Arial" panose="020B0604020202020204" pitchFamily="34" charset="0"/>
                        </a:rPr>
                        <a:t>needs</a:t>
                      </a:r>
                    </a:p>
                    <a:p>
                      <a:pPr marL="0" lvl="0" indent="0">
                        <a:spcAft>
                          <a:spcPts val="0"/>
                        </a:spcAft>
                        <a:buFontTx/>
                        <a:buNone/>
                        <a:tabLst>
                          <a:tab pos="457200" algn="l"/>
                        </a:tabLs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7310" marR="67310" marT="9525" marB="0"/>
                </a:tc>
                <a:tc>
                  <a:txBody>
                    <a:bodyPr/>
                    <a:lstStyle/>
                    <a:p>
                      <a:pPr marL="342900" lvl="0" indent="-342900">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Continue to engage advocacy services to support </a:t>
                      </a:r>
                      <a:r>
                        <a:rPr lang="en-GB" sz="1200" dirty="0" smtClean="0">
                          <a:effectLst/>
                          <a:latin typeface="Arial" panose="020B0604020202020204" pitchFamily="34" charset="0"/>
                          <a:ea typeface="Calibri" panose="020F0502020204030204" pitchFamily="34" charset="0"/>
                          <a:cs typeface="Arial" panose="020B0604020202020204" pitchFamily="34" charset="0"/>
                        </a:rPr>
                        <a:t>patients </a:t>
                      </a:r>
                      <a:r>
                        <a:rPr lang="en-GB" sz="1200" dirty="0">
                          <a:effectLst/>
                          <a:latin typeface="Arial" panose="020B0604020202020204" pitchFamily="34" charset="0"/>
                          <a:ea typeface="Calibri" panose="020F0502020204030204" pitchFamily="34" charset="0"/>
                          <a:cs typeface="Arial" panose="020B0604020202020204" pitchFamily="34" charset="0"/>
                        </a:rPr>
                        <a:t>across adult social care and respond to any feedback to ensure ongoing service improvement</a:t>
                      </a:r>
                    </a:p>
                    <a:p>
                      <a:pPr marL="342900" lvl="0" indent="-342900">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Transition from DOLS to LPS in line with national legislation </a:t>
                      </a:r>
                    </a:p>
                  </a:txBody>
                  <a:tcPr marL="67310" marR="67310" marT="9525" marB="0"/>
                </a:tc>
                <a:extLst>
                  <a:ext uri="{0D108BD9-81ED-4DB2-BD59-A6C34878D82A}">
                    <a16:rowId xmlns:a16="http://schemas.microsoft.com/office/drawing/2014/main" val="3092732654"/>
                  </a:ext>
                </a:extLst>
              </a:tr>
            </a:tbl>
          </a:graphicData>
        </a:graphic>
      </p:graphicFrame>
      <p:pic>
        <p:nvPicPr>
          <p:cNvPr id="9" name="Picture 8"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21704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25</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Direct </a:t>
            </a:r>
            <a:r>
              <a:rPr lang="en-GB" sz="2400" b="1" dirty="0" smtClean="0">
                <a:solidFill>
                  <a:srgbClr val="7030A0"/>
                </a:solidFill>
                <a:latin typeface="Arial" charset="0"/>
                <a:ea typeface="ＭＳ Ｐゴシック" pitchFamily="34" charset="-128"/>
              </a:rPr>
              <a:t>Payments (1)</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203357" y="1006912"/>
            <a:ext cx="2640451" cy="1754326"/>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currently 738 recipients of direct </a:t>
            </a:r>
            <a:r>
              <a:rPr lang="en-GB" sz="1200" dirty="0">
                <a:effectLst/>
                <a:latin typeface="Arial" panose="020B0604020202020204" pitchFamily="34" charset="0"/>
                <a:ea typeface="Times New Roman" panose="02020603050405020304" pitchFamily="18" charset="0"/>
                <a:cs typeface="Arial" panose="020B0604020202020204" pitchFamily="34" charset="0"/>
              </a:rPr>
              <a:t>payments in Luton at a total value of </a:t>
            </a:r>
            <a:r>
              <a:rPr lang="en-GB" sz="1200" i="0" u="none" strike="noStrike" dirty="0">
                <a:effectLst/>
                <a:latin typeface="Arial" panose="020B0604020202020204" pitchFamily="34" charset="0"/>
                <a:cs typeface="Arial" panose="020B0604020202020204" pitchFamily="34" charset="0"/>
              </a:rPr>
              <a:t>£</a:t>
            </a:r>
            <a:r>
              <a:rPr lang="en-GB" sz="1200" i="0" u="none" strike="noStrike" dirty="0" smtClean="0">
                <a:effectLst/>
                <a:latin typeface="Arial" panose="020B0604020202020204" pitchFamily="34" charset="0"/>
                <a:cs typeface="Arial" panose="020B0604020202020204" pitchFamily="34" charset="0"/>
              </a:rPr>
              <a:t>8,203,333 (see table for further breakdown)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These are used to purchase a range of services, such as personal care, day care and support with social activities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descr="Physical support - adults (18–64): £2,899,792&#10;Physical support - older people (65+): £1,983,610 &#10;Sensory support - adults (18–64): £145,796&#10;Sensory support - older people (65+): £38,223&#10;Support with memory and cognition - adults (18–64): £25,431 &#10;Support with memory and cognition – older people (65+): £87,049&#10;Learning disability support - adults (18–64): £2,539,151&#10;Learning disability support – older people (65+): £11,963&#10;Mental health support - adults (18–64): £284,200&#10;Mental health support – older people (65+): £188,119&#10;&#10;" title="Breakdown of direct payment spend by group"/>
          <p:cNvGraphicFramePr>
            <a:graphicFrameLocks noGrp="1"/>
          </p:cNvGraphicFramePr>
          <p:nvPr>
            <p:extLst>
              <p:ext uri="{D42A27DB-BD31-4B8C-83A1-F6EECF244321}">
                <p14:modId xmlns:p14="http://schemas.microsoft.com/office/powerpoint/2010/main" val="326444732"/>
              </p:ext>
            </p:extLst>
          </p:nvPr>
        </p:nvGraphicFramePr>
        <p:xfrm>
          <a:off x="3491880" y="835027"/>
          <a:ext cx="5188074" cy="2098095"/>
        </p:xfrm>
        <a:graphic>
          <a:graphicData uri="http://schemas.openxmlformats.org/drawingml/2006/table">
            <a:tbl>
              <a:tblPr firstRow="1">
                <a:tableStyleId>{5C22544A-7EE6-4342-B048-85BDC9FD1C3A}</a:tableStyleId>
              </a:tblPr>
              <a:tblGrid>
                <a:gridCol w="4081417">
                  <a:extLst>
                    <a:ext uri="{9D8B030D-6E8A-4147-A177-3AD203B41FA5}">
                      <a16:colId xmlns:a16="http://schemas.microsoft.com/office/drawing/2014/main" val="180942271"/>
                    </a:ext>
                  </a:extLst>
                </a:gridCol>
                <a:gridCol w="1106657">
                  <a:extLst>
                    <a:ext uri="{9D8B030D-6E8A-4147-A177-3AD203B41FA5}">
                      <a16:colId xmlns:a16="http://schemas.microsoft.com/office/drawing/2014/main" val="884335618"/>
                    </a:ext>
                  </a:extLst>
                </a:gridCol>
              </a:tblGrid>
              <a:tr h="167923">
                <a:tc>
                  <a:txBody>
                    <a:bodyPr/>
                    <a:lstStyle/>
                    <a:p>
                      <a:pPr algn="l" fontAlgn="b"/>
                      <a:r>
                        <a:rPr lang="en-GB" sz="1200" b="1" i="0" u="none" strike="noStrike" dirty="0" smtClean="0">
                          <a:solidFill>
                            <a:schemeClr val="tx1"/>
                          </a:solidFill>
                          <a:effectLst/>
                          <a:latin typeface="Arial" panose="020B0604020202020204" pitchFamily="34" charset="0"/>
                          <a:cs typeface="Arial" panose="020B0604020202020204" pitchFamily="34" charset="0"/>
                        </a:rPr>
                        <a:t>Breakdown of</a:t>
                      </a:r>
                      <a:r>
                        <a:rPr lang="en-GB" sz="1200" b="1" i="0" u="none" strike="noStrike" baseline="0" dirty="0" smtClean="0">
                          <a:solidFill>
                            <a:schemeClr val="tx1"/>
                          </a:solidFill>
                          <a:effectLst/>
                          <a:latin typeface="Arial" panose="020B0604020202020204" pitchFamily="34" charset="0"/>
                          <a:cs typeface="Arial" panose="020B0604020202020204" pitchFamily="34" charset="0"/>
                        </a:rPr>
                        <a:t> direct payment spend by group</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872922185"/>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Physical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£2,899,792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3790967370"/>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Physical support -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u="none" strike="noStrike" dirty="0">
                          <a:solidFill>
                            <a:schemeClr val="tx1"/>
                          </a:solidFill>
                          <a:effectLst/>
                          <a:latin typeface="Arial" panose="020B0604020202020204" pitchFamily="34" charset="0"/>
                          <a:cs typeface="Arial" panose="020B0604020202020204" pitchFamily="34" charset="0"/>
                        </a:rPr>
                        <a:t>people (65+)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£1,983,610</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65653583"/>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Sensory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£145,796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2786730607"/>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Sensory support -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u="none" strike="noStrike" dirty="0">
                          <a:solidFill>
                            <a:schemeClr val="tx1"/>
                          </a:solidFill>
                          <a:effectLst/>
                          <a:latin typeface="Arial" panose="020B0604020202020204" pitchFamily="34" charset="0"/>
                          <a:cs typeface="Arial" panose="020B0604020202020204" pitchFamily="34" charset="0"/>
                        </a:rPr>
                        <a:t>people (65+)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£38,223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916506356"/>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Support with memory and cognition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£25,431</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1155177189"/>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Support with memory and cognition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£87,049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1935894934"/>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Learning disability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£2,539,151</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1546062507"/>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Learning disability support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£11,963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4120720391"/>
                  </a:ext>
                </a:extLst>
              </a:tr>
              <a:tr h="16792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Mental health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£284,200</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738903915"/>
                  </a:ext>
                </a:extLst>
              </a:tr>
              <a:tr h="223015">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Mental health support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£188,119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4628" marR="4628" marT="4628" marB="0" anchor="b"/>
                </a:tc>
                <a:extLst>
                  <a:ext uri="{0D108BD9-81ED-4DB2-BD59-A6C34878D82A}">
                    <a16:rowId xmlns:a16="http://schemas.microsoft.com/office/drawing/2014/main" val="1358074190"/>
                  </a:ext>
                </a:extLst>
              </a:tr>
            </a:tbl>
          </a:graphicData>
        </a:graphic>
      </p:graphicFrame>
      <p:graphicFrame>
        <p:nvGraphicFramePr>
          <p:cNvPr id="9" name="Chart 8" descr="Pie chart showing the breakdown of direct payments by service user group (as detailed in table on this slide)" title="Value of direct payments by service user group 2019/20"/>
          <p:cNvGraphicFramePr>
            <a:graphicFrameLocks/>
          </p:cNvGraphicFramePr>
          <p:nvPr>
            <p:extLst>
              <p:ext uri="{D42A27DB-BD31-4B8C-83A1-F6EECF244321}">
                <p14:modId xmlns:p14="http://schemas.microsoft.com/office/powerpoint/2010/main" val="3251584407"/>
              </p:ext>
            </p:extLst>
          </p:nvPr>
        </p:nvGraphicFramePr>
        <p:xfrm>
          <a:off x="1967144" y="3227944"/>
          <a:ext cx="6565296" cy="35052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9669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a:xfrm>
            <a:off x="6546353" y="6376918"/>
            <a:ext cx="2133600" cy="365125"/>
          </a:xfrm>
        </p:spPr>
        <p:txBody>
          <a:bodyPr/>
          <a:lstStyle/>
          <a:p>
            <a:fld id="{C6FD0B90-7576-4160-AEBD-9E5EAB915F6A}" type="slidenum">
              <a:rPr lang="en-GB" smtClean="0"/>
              <a:t>26</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3" y="-171400"/>
            <a:ext cx="8229600" cy="1143000"/>
          </a:xfrm>
        </p:spPr>
        <p:txBody>
          <a:bodyPr>
            <a:normAutofit/>
          </a:bodyPr>
          <a:lstStyle/>
          <a:p>
            <a:r>
              <a:rPr lang="en-GB" sz="2400" b="1" dirty="0">
                <a:solidFill>
                  <a:srgbClr val="7030A0"/>
                </a:solidFill>
                <a:latin typeface="Arial" charset="0"/>
                <a:ea typeface="ＭＳ Ｐゴシック" pitchFamily="34" charset="-128"/>
              </a:rPr>
              <a:t>Direct </a:t>
            </a:r>
            <a:r>
              <a:rPr lang="en-GB" sz="2400" b="1" dirty="0" smtClean="0">
                <a:solidFill>
                  <a:srgbClr val="7030A0"/>
                </a:solidFill>
                <a:latin typeface="Arial" charset="0"/>
                <a:ea typeface="ＭＳ Ｐゴシック" pitchFamily="34" charset="-128"/>
              </a:rPr>
              <a:t>Payments (2)</a:t>
            </a:r>
            <a:endParaRPr lang="en-GB" sz="2400" dirty="0"/>
          </a:p>
        </p:txBody>
      </p:sp>
      <p:sp>
        <p:nvSpPr>
          <p:cNvPr id="5" name="TextBox 4"/>
          <p:cNvSpPr txBox="1"/>
          <p:nvPr/>
        </p:nvSpPr>
        <p:spPr>
          <a:xfrm>
            <a:off x="169132" y="1150885"/>
            <a:ext cx="8838132" cy="1846659"/>
          </a:xfrm>
          <a:prstGeom prst="rect">
            <a:avLst/>
          </a:prstGeom>
          <a:noFill/>
        </p:spPr>
        <p:txBody>
          <a:bodyPr wrap="square" rtlCol="0">
            <a:spAutoFit/>
          </a:bodyPr>
          <a:lstStyle/>
          <a:p>
            <a:pPr marL="171450" lvl="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Luton is </a:t>
            </a:r>
            <a:r>
              <a:rPr lang="en-GB" sz="1200" dirty="0" smtClean="0">
                <a:latin typeface="Arial" panose="020B0604020202020204" pitchFamily="34" charset="0"/>
                <a:cs typeface="Arial" panose="020B0604020202020204" pitchFamily="34" charset="0"/>
              </a:rPr>
              <a:t>supporting people to move </a:t>
            </a:r>
            <a:r>
              <a:rPr lang="en-GB" sz="1200" dirty="0">
                <a:latin typeface="Arial" panose="020B0604020202020204" pitchFamily="34" charset="0"/>
                <a:cs typeface="Arial" panose="020B0604020202020204" pitchFamily="34" charset="0"/>
              </a:rPr>
              <a:t>from </a:t>
            </a:r>
            <a:r>
              <a:rPr lang="en-GB" sz="1200" dirty="0" smtClean="0">
                <a:latin typeface="Arial" panose="020B0604020202020204" pitchFamily="34" charset="0"/>
                <a:cs typeface="Arial" panose="020B0604020202020204" pitchFamily="34" charset="0"/>
              </a:rPr>
              <a:t>holding </a:t>
            </a:r>
            <a:r>
              <a:rPr lang="en-GB" sz="1200" dirty="0">
                <a:latin typeface="Arial" panose="020B0604020202020204" pitchFamily="34" charset="0"/>
                <a:cs typeface="Arial" panose="020B0604020202020204" pitchFamily="34" charset="0"/>
              </a:rPr>
              <a:t>accounts </a:t>
            </a:r>
            <a:r>
              <a:rPr lang="en-GB" sz="1200" dirty="0" smtClean="0">
                <a:latin typeface="Arial" panose="020B0604020202020204" pitchFamily="34" charset="0"/>
                <a:cs typeface="Arial" panose="020B0604020202020204" pitchFamily="34" charset="0"/>
              </a:rPr>
              <a:t>for direct payments over </a:t>
            </a:r>
            <a:r>
              <a:rPr lang="en-GB" sz="1200" dirty="0">
                <a:latin typeface="Arial" panose="020B0604020202020204" pitchFamily="34" charset="0"/>
                <a:cs typeface="Arial" panose="020B0604020202020204" pitchFamily="34" charset="0"/>
              </a:rPr>
              <a:t>to </a:t>
            </a:r>
            <a:r>
              <a:rPr lang="en-GB" sz="1200" b="1" dirty="0">
                <a:latin typeface="Arial" panose="020B0604020202020204" pitchFamily="34" charset="0"/>
                <a:cs typeface="Arial" panose="020B0604020202020204" pitchFamily="34" charset="0"/>
              </a:rPr>
              <a:t>pre-paid cards</a:t>
            </a:r>
            <a:r>
              <a:rPr lang="en-GB" sz="1200" dirty="0">
                <a:latin typeface="Arial" panose="020B0604020202020204" pitchFamily="34" charset="0"/>
                <a:cs typeface="Arial" panose="020B0604020202020204" pitchFamily="34" charset="0"/>
              </a:rPr>
              <a:t>; this will </a:t>
            </a:r>
            <a:r>
              <a:rPr lang="en-GB" sz="1200" dirty="0" smtClean="0">
                <a:latin typeface="Arial" panose="020B0604020202020204" pitchFamily="34" charset="0"/>
                <a:cs typeface="Arial" panose="020B0604020202020204" pitchFamily="34" charset="0"/>
              </a:rPr>
              <a:t> further strengthen financial governance, support data </a:t>
            </a:r>
            <a:r>
              <a:rPr lang="en-GB" sz="1200" dirty="0">
                <a:latin typeface="Arial" panose="020B0604020202020204" pitchFamily="34" charset="0"/>
                <a:cs typeface="Arial" panose="020B0604020202020204" pitchFamily="34" charset="0"/>
              </a:rPr>
              <a:t>monitoring and introduce efficiencies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Luton will be supporting its direct payments people to push for </a:t>
            </a:r>
            <a:r>
              <a:rPr lang="en-GB" sz="1200" b="1" dirty="0">
                <a:latin typeface="Arial" panose="020B0604020202020204" pitchFamily="34" charset="0"/>
                <a:cs typeface="Arial" panose="020B0604020202020204" pitchFamily="34" charset="0"/>
              </a:rPr>
              <a:t>value for money</a:t>
            </a:r>
            <a:r>
              <a:rPr lang="en-GB" sz="1200" dirty="0">
                <a:latin typeface="Arial" panose="020B0604020202020204" pitchFamily="34" charset="0"/>
                <a:cs typeface="Arial" panose="020B0604020202020204" pitchFamily="34" charset="0"/>
              </a:rPr>
              <a:t> from services and will </a:t>
            </a:r>
            <a:r>
              <a:rPr lang="en-GB" sz="1200" b="1" dirty="0">
                <a:latin typeface="Arial" panose="020B0604020202020204" pitchFamily="34" charset="0"/>
                <a:cs typeface="Arial" panose="020B0604020202020204" pitchFamily="34" charset="0"/>
              </a:rPr>
              <a:t>be reviewing its direct payment packages</a:t>
            </a:r>
            <a:r>
              <a:rPr lang="en-GB" sz="1200" dirty="0">
                <a:latin typeface="Arial" panose="020B0604020202020204" pitchFamily="34" charset="0"/>
                <a:cs typeface="Arial" panose="020B0604020202020204" pitchFamily="34" charset="0"/>
              </a:rPr>
              <a:t> to ensure they are up-to-date and reflect current needs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Luton wants to </a:t>
            </a:r>
            <a:r>
              <a:rPr lang="en-GB" sz="1200" b="1" dirty="0">
                <a:latin typeface="Arial" panose="020B0604020202020204" pitchFamily="34" charset="0"/>
                <a:cs typeface="Arial" panose="020B0604020202020204" pitchFamily="34" charset="0"/>
              </a:rPr>
              <a:t>support a preventative approach</a:t>
            </a:r>
            <a:r>
              <a:rPr lang="en-GB" sz="1200" dirty="0">
                <a:latin typeface="Arial" panose="020B0604020202020204" pitchFamily="34" charset="0"/>
                <a:cs typeface="Arial" panose="020B0604020202020204" pitchFamily="34" charset="0"/>
              </a:rPr>
              <a:t> to its population health through good direct payments and ancillary services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Currently </a:t>
            </a:r>
            <a:r>
              <a:rPr lang="en-GB" sz="1200" dirty="0" smtClean="0">
                <a:latin typeface="Arial" panose="020B0604020202020204" pitchFamily="34" charset="0"/>
                <a:cs typeface="Arial" panose="020B0604020202020204" pitchFamily="34" charset="0"/>
              </a:rPr>
              <a:t>Individual Service Funds are </a:t>
            </a:r>
            <a:r>
              <a:rPr lang="en-GB" sz="1200" dirty="0">
                <a:latin typeface="Arial" panose="020B0604020202020204" pitchFamily="34" charset="0"/>
                <a:cs typeface="Arial" panose="020B0604020202020204" pitchFamily="34" charset="0"/>
              </a:rPr>
              <a:t>not widely used in </a:t>
            </a:r>
            <a:r>
              <a:rPr lang="en-GB" sz="1200" dirty="0" smtClean="0">
                <a:latin typeface="Arial" panose="020B0604020202020204" pitchFamily="34" charset="0"/>
                <a:cs typeface="Arial" panose="020B0604020202020204" pitchFamily="34" charset="0"/>
              </a:rPr>
              <a:t>Luton</a:t>
            </a:r>
          </a:p>
          <a:p>
            <a:pPr marL="171450" lvl="0" indent="-171450">
              <a:buFont typeface="Arial" panose="020B0604020202020204" pitchFamily="34" charset="0"/>
              <a:buChar char="•"/>
            </a:pPr>
            <a:endParaRPr lang="en-GB" sz="1200" dirty="0"/>
          </a:p>
          <a:p>
            <a:endParaRPr lang="en-GB" dirty="0"/>
          </a:p>
        </p:txBody>
      </p:sp>
      <p:graphicFrame>
        <p:nvGraphicFramePr>
          <p:cNvPr id="4" name="Table 3" descr="What do we need to do/&#10;Increase the number of people in receipt of direct payments, alongside its investment in asset-based approaches to community development and local support systems (e.g. Side by Side).&#10;Improve efficiency and governance of the direct payment process through introduction of pre-paid cards &#10;&#10;Next steps&#10;Revise commissioning arrangements for the direct payments contract (scope all options and tendering approaches)   &#10;Set up in-house provision for managed/holding accounts/pre-paid cards.&#10;Ongoing implementation of roll-out of pre-paid cards &#10;Scope potential for Individual Service Funds (ISFs) as a complementary offer alongside direct payments, and market solutions to this development   &#10;Explore how  direct payment users can take advantage of LBC contracts to secure competitive rates&#10;Scope linkages to other areas where training in eligibility for DPs is relevant e.g. for personal assistants for people with dementia &#10;Work with community-based and user-led sectors to develop a wide range of activities across all care groups with access to DP&#10;Seek to increase personal assistants from a range of genders, ethnicities and backgrounds in order to provide culturally sensitive services&#10;" title="Direct payments">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156184565"/>
              </p:ext>
            </p:extLst>
          </p:nvPr>
        </p:nvGraphicFramePr>
        <p:xfrm>
          <a:off x="342305" y="3033878"/>
          <a:ext cx="8491785" cy="3283004"/>
        </p:xfrm>
        <a:graphic>
          <a:graphicData uri="http://schemas.openxmlformats.org/drawingml/2006/table">
            <a:tbl>
              <a:tblPr firstRow="1" firstCol="1" bandRow="1">
                <a:tableStyleId>{17292A2E-F333-43FB-9621-5CBBE7FDCDCB}</a:tableStyleId>
              </a:tblPr>
              <a:tblGrid>
                <a:gridCol w="3307209">
                  <a:extLst>
                    <a:ext uri="{9D8B030D-6E8A-4147-A177-3AD203B41FA5}">
                      <a16:colId xmlns:a16="http://schemas.microsoft.com/office/drawing/2014/main" val="464642431"/>
                    </a:ext>
                  </a:extLst>
                </a:gridCol>
                <a:gridCol w="5184576">
                  <a:extLst>
                    <a:ext uri="{9D8B030D-6E8A-4147-A177-3AD203B41FA5}">
                      <a16:colId xmlns:a16="http://schemas.microsoft.com/office/drawing/2014/main" val="3647390617"/>
                    </a:ext>
                  </a:extLst>
                </a:gridCol>
              </a:tblGrid>
              <a:tr h="297335">
                <a:tc>
                  <a:txBody>
                    <a:bodyPr/>
                    <a:lstStyle/>
                    <a:p>
                      <a:pPr algn="ctr"/>
                      <a:r>
                        <a:rPr lang="en-US" sz="1400" dirty="0">
                          <a:effectLst/>
                          <a:latin typeface="Arial" panose="020B0604020202020204" pitchFamily="34" charset="0"/>
                          <a:cs typeface="Arial" panose="020B0604020202020204" pitchFamily="34" charset="0"/>
                        </a:rPr>
                        <a:t>What do we need to do?</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Next </a:t>
                      </a:r>
                      <a:r>
                        <a:rPr lang="en-US" sz="1400" dirty="0" smtClean="0">
                          <a:effectLst/>
                          <a:latin typeface="Arial" panose="020B0604020202020204" pitchFamily="34" charset="0"/>
                          <a:cs typeface="Arial" panose="020B0604020202020204" pitchFamily="34" charset="0"/>
                        </a:rPr>
                        <a:t>steps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985669">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Arial" panose="020B0604020202020204" pitchFamily="34" charset="0"/>
                          <a:ea typeface="+mn-ea"/>
                          <a:cs typeface="Arial" panose="020B0604020202020204" pitchFamily="34" charset="0"/>
                        </a:rPr>
                        <a:t>Increase the number of people in receipt of direct payments, alongside its investment in asset-based approaches to community development and local support systems (e.g. Side by Side).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Arial" panose="020B0604020202020204" pitchFamily="34" charset="0"/>
                          <a:ea typeface="+mn-ea"/>
                          <a:cs typeface="Arial" panose="020B0604020202020204" pitchFamily="34" charset="0"/>
                        </a:rPr>
                        <a:t>Improve </a:t>
                      </a:r>
                      <a:r>
                        <a:rPr lang="en-GB" sz="1200" b="0" kern="1200" dirty="0" smtClean="0">
                          <a:solidFill>
                            <a:schemeClr val="tx1"/>
                          </a:solidFill>
                          <a:effectLst/>
                          <a:latin typeface="Arial" panose="020B0604020202020204" pitchFamily="34" charset="0"/>
                          <a:ea typeface="+mn-ea"/>
                          <a:cs typeface="Arial" panose="020B0604020202020204" pitchFamily="34" charset="0"/>
                        </a:rPr>
                        <a:t>efficiency and governance </a:t>
                      </a:r>
                      <a:r>
                        <a:rPr lang="en-GB" sz="1200" b="0" kern="1200" dirty="0">
                          <a:solidFill>
                            <a:schemeClr val="tx1"/>
                          </a:solidFill>
                          <a:effectLst/>
                          <a:latin typeface="Arial" panose="020B0604020202020204" pitchFamily="34" charset="0"/>
                          <a:ea typeface="+mn-ea"/>
                          <a:cs typeface="Arial" panose="020B0604020202020204" pitchFamily="34" charset="0"/>
                        </a:rPr>
                        <a:t>of the direct</a:t>
                      </a:r>
                      <a:r>
                        <a:rPr lang="en-GB" sz="1200" b="0" kern="1200" baseline="0" dirty="0">
                          <a:solidFill>
                            <a:schemeClr val="tx1"/>
                          </a:solidFill>
                          <a:effectLst/>
                          <a:latin typeface="Arial" panose="020B0604020202020204" pitchFamily="34" charset="0"/>
                          <a:ea typeface="+mn-ea"/>
                          <a:cs typeface="Arial" panose="020B0604020202020204" pitchFamily="34" charset="0"/>
                        </a:rPr>
                        <a:t> payment process through introduction of pre-paid cards </a:t>
                      </a:r>
                      <a:endParaRPr lang="en-GB" sz="1200" b="0" kern="1200" baseline="0" dirty="0" smtClean="0">
                        <a:solidFill>
                          <a:schemeClr val="tx1"/>
                        </a:solidFill>
                        <a:effectLst/>
                        <a:latin typeface="Arial" panose="020B0604020202020204" pitchFamily="34" charset="0"/>
                        <a:ea typeface="+mn-ea"/>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Revise commissioning</a:t>
                      </a:r>
                      <a:r>
                        <a:rPr lang="en-GB" sz="1200" kern="1200" baseline="0" dirty="0">
                          <a:solidFill>
                            <a:schemeClr val="tx1"/>
                          </a:solidFill>
                          <a:effectLst/>
                          <a:latin typeface="Arial" panose="020B0604020202020204" pitchFamily="34" charset="0"/>
                          <a:ea typeface="+mn-ea"/>
                          <a:cs typeface="Arial" panose="020B0604020202020204" pitchFamily="34" charset="0"/>
                        </a:rPr>
                        <a:t> arrangements for the direct payments contract (scope all options and tendering approaches)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Set </a:t>
                      </a:r>
                      <a:r>
                        <a:rPr lang="en-GB" sz="1200" kern="1200" baseline="0" dirty="0">
                          <a:solidFill>
                            <a:schemeClr val="tx1"/>
                          </a:solidFill>
                          <a:effectLst/>
                          <a:latin typeface="Arial" panose="020B0604020202020204" pitchFamily="34" charset="0"/>
                          <a:ea typeface="+mn-ea"/>
                          <a:cs typeface="Arial" panose="020B0604020202020204" pitchFamily="34" charset="0"/>
                        </a:rPr>
                        <a:t>up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in-house </a:t>
                      </a:r>
                      <a:r>
                        <a:rPr lang="en-GB" sz="1200" kern="1200" baseline="0" dirty="0">
                          <a:solidFill>
                            <a:schemeClr val="tx1"/>
                          </a:solidFill>
                          <a:effectLst/>
                          <a:latin typeface="Arial" panose="020B0604020202020204" pitchFamily="34" charset="0"/>
                          <a:ea typeface="+mn-ea"/>
                          <a:cs typeface="Arial" panose="020B0604020202020204" pitchFamily="34" charset="0"/>
                        </a:rPr>
                        <a:t>provision for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managed/holding accounts/pre-paid cards.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O</a:t>
                      </a:r>
                      <a:r>
                        <a:rPr lang="en-GB" sz="1200" kern="1200" dirty="0" smtClean="0">
                          <a:solidFill>
                            <a:schemeClr val="tx1"/>
                          </a:solidFill>
                          <a:effectLst/>
                          <a:latin typeface="Arial" panose="020B0604020202020204" pitchFamily="34" charset="0"/>
                          <a:ea typeface="+mn-ea"/>
                          <a:cs typeface="Arial" panose="020B0604020202020204" pitchFamily="34" charset="0"/>
                        </a:rPr>
                        <a:t>ngoing </a:t>
                      </a:r>
                      <a:r>
                        <a:rPr lang="en-GB" sz="1200" kern="1200" dirty="0">
                          <a:solidFill>
                            <a:schemeClr val="tx1"/>
                          </a:solidFill>
                          <a:effectLst/>
                          <a:latin typeface="Arial" panose="020B0604020202020204" pitchFamily="34" charset="0"/>
                          <a:ea typeface="+mn-ea"/>
                          <a:cs typeface="Arial" panose="020B0604020202020204" pitchFamily="34" charset="0"/>
                        </a:rPr>
                        <a:t>implementation of roll-out of pre-paid cards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Scope potential for Individual</a:t>
                      </a:r>
                      <a:r>
                        <a:rPr lang="en-GB" sz="1200" kern="1200" baseline="0" dirty="0">
                          <a:solidFill>
                            <a:schemeClr val="tx1"/>
                          </a:solidFill>
                          <a:effectLst/>
                          <a:latin typeface="Arial" panose="020B0604020202020204" pitchFamily="34" charset="0"/>
                          <a:ea typeface="+mn-ea"/>
                          <a:cs typeface="Arial" panose="020B0604020202020204" pitchFamily="34" charset="0"/>
                        </a:rPr>
                        <a:t> Service Funds (ISFs) as a complementary offer alongside direct payments, and market solutions to this development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Explore </a:t>
                      </a:r>
                      <a:r>
                        <a:rPr lang="en-GB" sz="1200" kern="1200" baseline="0" dirty="0">
                          <a:solidFill>
                            <a:schemeClr val="tx1"/>
                          </a:solidFill>
                          <a:effectLst/>
                          <a:latin typeface="Arial" panose="020B0604020202020204" pitchFamily="34" charset="0"/>
                          <a:ea typeface="+mn-ea"/>
                          <a:cs typeface="Arial" panose="020B0604020202020204" pitchFamily="34" charset="0"/>
                        </a:rPr>
                        <a:t>how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direct </a:t>
                      </a:r>
                      <a:r>
                        <a:rPr lang="en-GB" sz="1200" kern="1200" baseline="0" dirty="0">
                          <a:solidFill>
                            <a:schemeClr val="tx1"/>
                          </a:solidFill>
                          <a:effectLst/>
                          <a:latin typeface="Arial" panose="020B0604020202020204" pitchFamily="34" charset="0"/>
                          <a:ea typeface="+mn-ea"/>
                          <a:cs typeface="Arial" panose="020B0604020202020204" pitchFamily="34" charset="0"/>
                        </a:rPr>
                        <a:t>payment users can take advantage of LBC contracts to secure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competitive rates</a:t>
                      </a:r>
                      <a:endParaRPr lang="en-GB" sz="1200"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Scope linkages to other areas where training in eligibility for DPs is relevant e.g. for personal assistants for people with dementia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Work with </a:t>
                      </a:r>
                      <a:r>
                        <a:rPr lang="en-GB" sz="1200" kern="1200" baseline="0" dirty="0">
                          <a:solidFill>
                            <a:schemeClr val="tx1"/>
                          </a:solidFill>
                          <a:effectLst/>
                          <a:latin typeface="Arial" panose="020B0604020202020204" pitchFamily="34" charset="0"/>
                          <a:ea typeface="+mn-ea"/>
                          <a:cs typeface="Arial" panose="020B0604020202020204" pitchFamily="34" charset="0"/>
                        </a:rPr>
                        <a:t>community-based and user-led sectors to develop a wide range of activities across all care groups with access to DP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Seek to increase personal assistants from a range of genders, ethnicities and backgrounds in order to provide culturally sensitive services</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456582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27</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96562"/>
            <a:ext cx="8229600" cy="1143000"/>
          </a:xfrm>
        </p:spPr>
        <p:txBody>
          <a:bodyPr>
            <a:normAutofit/>
          </a:bodyPr>
          <a:lstStyle/>
          <a:p>
            <a:r>
              <a:rPr lang="en-GB" sz="2400" b="1" dirty="0" smtClean="0">
                <a:solidFill>
                  <a:srgbClr val="7030A0"/>
                </a:solidFill>
                <a:latin typeface="Arial" charset="0"/>
                <a:ea typeface="ＭＳ Ｐゴシック" pitchFamily="34" charset="-128"/>
              </a:rPr>
              <a:t>Older </a:t>
            </a:r>
            <a:r>
              <a:rPr lang="en-GB" sz="2400" b="1" dirty="0">
                <a:solidFill>
                  <a:srgbClr val="7030A0"/>
                </a:solidFill>
                <a:latin typeface="Arial" charset="0"/>
                <a:ea typeface="ＭＳ Ｐゴシック" pitchFamily="34" charset="-128"/>
              </a:rPr>
              <a:t>People</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46962" y="980728"/>
            <a:ext cx="8640960" cy="2123658"/>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Luton Council supported 2,949 people aged 65+ years (excluding carers) in 2019/20 with adult social care (short and long-term needs, including reablement and equipment services).  </a:t>
            </a:r>
          </a:p>
          <a:p>
            <a:pPr marL="285750" indent="-2857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There are </a:t>
            </a:r>
            <a:r>
              <a:rPr lang="en-GB" sz="1200" dirty="0">
                <a:latin typeface="Arial" panose="020B0604020202020204" pitchFamily="34" charset="0"/>
                <a:ea typeface="Times New Roman" panose="02020603050405020304" pitchFamily="18" charset="0"/>
                <a:cs typeface="Arial" panose="020B0604020202020204" pitchFamily="34" charset="0"/>
              </a:rPr>
              <a:t>27,800 people aged 65+ years in Luton in 2020, this is projected to increase to 38,400 by </a:t>
            </a:r>
            <a:r>
              <a:rPr lang="en-GB" sz="1200" dirty="0" smtClean="0">
                <a:latin typeface="Arial" panose="020B0604020202020204" pitchFamily="34" charset="0"/>
                <a:ea typeface="Times New Roman" panose="02020603050405020304" pitchFamily="18" charset="0"/>
                <a:cs typeface="Arial" panose="020B0604020202020204" pitchFamily="34" charset="0"/>
              </a:rPr>
              <a:t>2035 (POPPI).  </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22,000 of people over 65 are identified by the Electronic Frailty Index as </a:t>
            </a:r>
            <a:r>
              <a:rPr lang="en-GB" sz="1200" dirty="0" smtClean="0">
                <a:latin typeface="Arial" panose="020B0604020202020204" pitchFamily="34" charset="0"/>
                <a:ea typeface="Times New Roman" panose="02020603050405020304" pitchFamily="18" charset="0"/>
                <a:cs typeface="Arial" panose="020B0604020202020204" pitchFamily="34" charset="0"/>
              </a:rPr>
              <a:t>Mild (~14800), </a:t>
            </a:r>
            <a:r>
              <a:rPr lang="en-GB" sz="1200" dirty="0">
                <a:latin typeface="Arial" panose="020B0604020202020204" pitchFamily="34" charset="0"/>
                <a:ea typeface="Times New Roman" panose="02020603050405020304" pitchFamily="18" charset="0"/>
                <a:cs typeface="Arial" panose="020B0604020202020204" pitchFamily="34" charset="0"/>
              </a:rPr>
              <a:t>Moderately </a:t>
            </a:r>
            <a:r>
              <a:rPr lang="en-GB" sz="1200" dirty="0" smtClean="0">
                <a:latin typeface="Arial" panose="020B0604020202020204" pitchFamily="34" charset="0"/>
                <a:ea typeface="Times New Roman" panose="02020603050405020304" pitchFamily="18" charset="0"/>
                <a:cs typeface="Arial" panose="020B0604020202020204" pitchFamily="34" charset="0"/>
              </a:rPr>
              <a:t>(~4,500) </a:t>
            </a:r>
            <a:r>
              <a:rPr lang="en-GB" sz="1200" dirty="0">
                <a:latin typeface="Arial" panose="020B0604020202020204" pitchFamily="34" charset="0"/>
                <a:ea typeface="Times New Roman" panose="02020603050405020304" pitchFamily="18" charset="0"/>
                <a:cs typeface="Arial" panose="020B0604020202020204" pitchFamily="34" charset="0"/>
              </a:rPr>
              <a:t>or Severely Frail </a:t>
            </a:r>
            <a:r>
              <a:rPr lang="en-GB" sz="1200" dirty="0" smtClean="0">
                <a:latin typeface="Arial" panose="020B0604020202020204" pitchFamily="34" charset="0"/>
                <a:ea typeface="Times New Roman" panose="02020603050405020304" pitchFamily="18" charset="0"/>
                <a:cs typeface="Arial" panose="020B0604020202020204" pitchFamily="34" charset="0"/>
              </a:rPr>
              <a:t>(~2,500) </a:t>
            </a:r>
            <a:r>
              <a:rPr lang="en-GB" sz="1200" dirty="0">
                <a:latin typeface="Arial" panose="020B0604020202020204" pitchFamily="34" charset="0"/>
                <a:ea typeface="Times New Roman" panose="02020603050405020304" pitchFamily="18" charset="0"/>
                <a:cs typeface="Arial" panose="020B0604020202020204" pitchFamily="34" charset="0"/>
              </a:rPr>
              <a:t>(frailty population index) </a:t>
            </a:r>
          </a:p>
          <a:p>
            <a:pPr marL="285750" indent="-2857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It is estimated that ~20,000 people in Luton over 65 may exhibit a long term and life limiting illness by 2035 increased from ~14,400 in 2020. </a:t>
            </a:r>
            <a:endParaRPr lang="en-GB" sz="1200"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The HealthWatch engagement programme report for Luton in 2019 showed that 77% of people rated the option “I want to be able to stay in my own home as long as it is safe to do so” as very important and a further 21% said it was important </a:t>
            </a:r>
          </a:p>
          <a:p>
            <a:pPr marL="285750" indent="-2857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descr="What do we need to do?#Support older people’s preferences to live independently at home as far as possible&#10;Ensure good provision of step-down services to support longer-term independent living  &#10;Work across housing, commissioning and business intelligence to quantify the impact on housing need of an ageing population with increasing morbidity alongside preventative interventions to support independent living &#10;Ensure complementary interventions (home care, social prescribing and Side by Side etc.) are equipped with information and advice related to ASC support for older people such as aids, adaptations, assistive tech&#10;&#10;Next steps&#10;Scope impact of Covid on OP demand across service areas – what capacity we have in the market and what we will need&#10;Implement strategies to support people to live independently for as long as possible – e.g. digital/tech solutions, as well as community approaches (social prescribing, Side by Side, Networks of Wellbeing Groups, proactive information and advice)&#10;Scope impact on ASC support services of plans for housing provision (extra care/sheltered accommodation) e.g. how will it impact demand for domiciliary care / residential care&#10;" title="Older peopl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1182987111"/>
              </p:ext>
            </p:extLst>
          </p:nvPr>
        </p:nvGraphicFramePr>
        <p:xfrm>
          <a:off x="284132" y="3955562"/>
          <a:ext cx="8562044" cy="2764265"/>
        </p:xfrm>
        <a:graphic>
          <a:graphicData uri="http://schemas.openxmlformats.org/drawingml/2006/table">
            <a:tbl>
              <a:tblPr firstRow="1" firstCol="1" bandRow="1">
                <a:tableStyleId>{17292A2E-F333-43FB-9621-5CBBE7FDCDCB}</a:tableStyleId>
              </a:tblPr>
              <a:tblGrid>
                <a:gridCol w="4241564">
                  <a:extLst>
                    <a:ext uri="{9D8B030D-6E8A-4147-A177-3AD203B41FA5}">
                      <a16:colId xmlns:a16="http://schemas.microsoft.com/office/drawing/2014/main" val="464642431"/>
                    </a:ext>
                  </a:extLst>
                </a:gridCol>
                <a:gridCol w="4320480">
                  <a:extLst>
                    <a:ext uri="{9D8B030D-6E8A-4147-A177-3AD203B41FA5}">
                      <a16:colId xmlns:a16="http://schemas.microsoft.com/office/drawing/2014/main" val="3647390617"/>
                    </a:ext>
                  </a:extLst>
                </a:gridCol>
              </a:tblGrid>
              <a:tr h="220074">
                <a:tc>
                  <a:txBody>
                    <a:bodyPr/>
                    <a:lstStyle/>
                    <a:p>
                      <a:pPr algn="ctr"/>
                      <a:r>
                        <a:rPr lang="en-US" sz="1400" dirty="0">
                          <a:effectLst/>
                        </a:rPr>
                        <a:t>What do we need to do?</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tc>
                  <a:txBody>
                    <a:bodyPr/>
                    <a:lstStyle/>
                    <a:p>
                      <a:pPr algn="ctr"/>
                      <a:r>
                        <a:rPr lang="en-US" sz="1400" dirty="0">
                          <a:effectLst/>
                        </a:rPr>
                        <a:t>Next </a:t>
                      </a:r>
                      <a:r>
                        <a:rPr lang="en-US" sz="1400" dirty="0" smtClean="0">
                          <a:effectLst/>
                        </a:rPr>
                        <a:t>steps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72" marR="67572" marT="0" marB="0"/>
                </a:tc>
                <a:extLst>
                  <a:ext uri="{0D108BD9-81ED-4DB2-BD59-A6C34878D82A}">
                    <a16:rowId xmlns:a16="http://schemas.microsoft.com/office/drawing/2014/main" val="1003575189"/>
                  </a:ext>
                </a:extLst>
              </a:tr>
              <a:tr h="2390576">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Support </a:t>
                      </a:r>
                      <a:r>
                        <a:rPr lang="en-GB" sz="1200" b="0" dirty="0" smtClean="0">
                          <a:latin typeface="Arial" panose="020B0604020202020204" pitchFamily="34" charset="0"/>
                          <a:cs typeface="Arial" panose="020B0604020202020204" pitchFamily="34" charset="0"/>
                        </a:rPr>
                        <a:t>older </a:t>
                      </a:r>
                      <a:r>
                        <a:rPr lang="en-GB" sz="1200" b="0" dirty="0">
                          <a:latin typeface="Arial" panose="020B0604020202020204" pitchFamily="34" charset="0"/>
                          <a:cs typeface="Arial" panose="020B0604020202020204" pitchFamily="34" charset="0"/>
                        </a:rPr>
                        <a:t>people’s preferences to live independently at home as far as possible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Ensure good provision of step-down services to support longer-term independent living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cs typeface="Arial" panose="020B0604020202020204" pitchFamily="34" charset="0"/>
                        </a:rPr>
                        <a:t>Work across housing, commissioning and business intelligence to quantify the impact on housing need of an ageing population with increasing morbidity alongside preventative interventions to support independent living </a:t>
                      </a:r>
                    </a:p>
                    <a:p>
                      <a:pPr marL="171450" indent="-171450">
                        <a:lnSpc>
                          <a:spcPct val="107000"/>
                        </a:lnSpc>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Ensure complementary interventions (home care, social </a:t>
                      </a:r>
                      <a:r>
                        <a:rPr lang="en-GB" sz="1200" b="0" dirty="0">
                          <a:solidFill>
                            <a:schemeClr val="tx1"/>
                          </a:solidFill>
                          <a:effectLst/>
                          <a:latin typeface="Arial" panose="020B0604020202020204" pitchFamily="34" charset="0"/>
                          <a:cs typeface="Arial" panose="020B0604020202020204" pitchFamily="34" charset="0"/>
                        </a:rPr>
                        <a:t>prescribing and Side </a:t>
                      </a:r>
                      <a:r>
                        <a:rPr lang="en-GB" sz="1200" b="0" dirty="0">
                          <a:effectLst/>
                          <a:latin typeface="Arial" panose="020B0604020202020204" pitchFamily="34" charset="0"/>
                          <a:cs typeface="Arial" panose="020B0604020202020204" pitchFamily="34" charset="0"/>
                        </a:rPr>
                        <a:t>by Side etc.)</a:t>
                      </a:r>
                      <a:r>
                        <a:rPr lang="en-GB" sz="1200" b="0" baseline="0" dirty="0">
                          <a:effectLst/>
                          <a:latin typeface="Arial" panose="020B0604020202020204" pitchFamily="34" charset="0"/>
                          <a:cs typeface="Arial" panose="020B0604020202020204" pitchFamily="34" charset="0"/>
                        </a:rPr>
                        <a:t> </a:t>
                      </a:r>
                      <a:r>
                        <a:rPr lang="en-GB" sz="1200" b="0" dirty="0">
                          <a:effectLst/>
                          <a:latin typeface="Arial" panose="020B0604020202020204" pitchFamily="34" charset="0"/>
                          <a:cs typeface="Arial" panose="020B0604020202020204" pitchFamily="34" charset="0"/>
                        </a:rPr>
                        <a:t>are equipped with information and advice related to ASC support for </a:t>
                      </a:r>
                      <a:r>
                        <a:rPr lang="en-GB" sz="1200" b="0" u="none" strike="noStrike" dirty="0" smtClean="0">
                          <a:solidFill>
                            <a:schemeClr val="tx1"/>
                          </a:solidFill>
                          <a:effectLst/>
                          <a:latin typeface="Arial" panose="020B0604020202020204" pitchFamily="34" charset="0"/>
                          <a:cs typeface="Arial" panose="020B0604020202020204" pitchFamily="34" charset="0"/>
                        </a:rPr>
                        <a:t>older </a:t>
                      </a:r>
                      <a:r>
                        <a:rPr lang="en-GB" sz="1200" b="0" dirty="0" smtClean="0">
                          <a:effectLst/>
                          <a:latin typeface="Arial" panose="020B0604020202020204" pitchFamily="34" charset="0"/>
                          <a:cs typeface="Arial" panose="020B0604020202020204" pitchFamily="34" charset="0"/>
                        </a:rPr>
                        <a:t>people </a:t>
                      </a:r>
                      <a:r>
                        <a:rPr lang="en-GB" sz="1200" b="0" dirty="0">
                          <a:effectLst/>
                          <a:latin typeface="Arial" panose="020B0604020202020204" pitchFamily="34" charset="0"/>
                          <a:cs typeface="Arial" panose="020B0604020202020204" pitchFamily="34" charset="0"/>
                        </a:rPr>
                        <a:t>such as aids, adaptations, assistive tech</a:t>
                      </a:r>
                    </a:p>
                    <a:p>
                      <a:pPr marL="171450" indent="-171450">
                        <a:lnSpc>
                          <a:spcPct val="107000"/>
                        </a:lnSpc>
                        <a:spcAft>
                          <a:spcPts val="0"/>
                        </a:spcAft>
                        <a:buFont typeface="Arial" panose="020B0604020202020204" pitchFamily="34" charset="0"/>
                        <a:buChar char="•"/>
                      </a:pPr>
                      <a:endParaRPr lang="en-GB" sz="1200" b="0" dirty="0">
                        <a:effectLst/>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aseline="0" dirty="0">
                          <a:solidFill>
                            <a:schemeClr val="tx1"/>
                          </a:solidFill>
                          <a:effectLst/>
                          <a:latin typeface="Arial" panose="020B0604020202020204" pitchFamily="34" charset="0"/>
                          <a:cs typeface="Arial" panose="020B0604020202020204" pitchFamily="34" charset="0"/>
                        </a:rPr>
                        <a:t>Scope impact of Covid on OP demand across service areas – what capacity we have in the market and what we will need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Tx/>
                        <a:buChar char="-"/>
                      </a:pPr>
                      <a:r>
                        <a:rPr lang="en-GB" sz="1200" dirty="0">
                          <a:solidFill>
                            <a:schemeClr val="tx1"/>
                          </a:solidFill>
                          <a:effectLst/>
                          <a:latin typeface="Arial" panose="020B0604020202020204" pitchFamily="34" charset="0"/>
                          <a:cs typeface="Arial" panose="020B0604020202020204" pitchFamily="34" charset="0"/>
                        </a:rPr>
                        <a:t>Implement strategies to support people to live independently </a:t>
                      </a:r>
                      <a:r>
                        <a:rPr lang="en-GB" sz="1200" dirty="0">
                          <a:effectLst/>
                          <a:latin typeface="Arial" panose="020B0604020202020204" pitchFamily="34" charset="0"/>
                          <a:cs typeface="Arial" panose="020B0604020202020204" pitchFamily="34" charset="0"/>
                        </a:rPr>
                        <a:t>for as long as possible – e.g. digital/tech solutions,</a:t>
                      </a:r>
                      <a:r>
                        <a:rPr lang="en-GB" sz="1200" baseline="0" dirty="0">
                          <a:effectLst/>
                          <a:latin typeface="Arial" panose="020B0604020202020204" pitchFamily="34" charset="0"/>
                          <a:cs typeface="Arial" panose="020B0604020202020204" pitchFamily="34" charset="0"/>
                        </a:rPr>
                        <a:t> as well as community approaches (</a:t>
                      </a:r>
                      <a:r>
                        <a:rPr lang="en-GB" sz="1200" dirty="0">
                          <a:effectLst/>
                          <a:latin typeface="Arial" panose="020B0604020202020204" pitchFamily="34" charset="0"/>
                          <a:cs typeface="Arial" panose="020B0604020202020204" pitchFamily="34" charset="0"/>
                        </a:rPr>
                        <a:t>social prescribing, Side by Side, Networks of Wellbeing Groups, proactive information and advice)</a:t>
                      </a:r>
                    </a:p>
                    <a:p>
                      <a:pPr marL="171450" indent="-171450">
                        <a:buFontTx/>
                        <a:buChar char="-"/>
                      </a:pPr>
                      <a:r>
                        <a:rPr lang="en-GB" sz="1200" dirty="0">
                          <a:effectLst/>
                          <a:latin typeface="Arial" panose="020B0604020202020204" pitchFamily="34" charset="0"/>
                          <a:cs typeface="Arial" panose="020B0604020202020204" pitchFamily="34" charset="0"/>
                        </a:rPr>
                        <a:t>Scope</a:t>
                      </a:r>
                      <a:r>
                        <a:rPr lang="en-GB" sz="1200" baseline="0" dirty="0">
                          <a:effectLst/>
                          <a:latin typeface="Arial" panose="020B0604020202020204" pitchFamily="34" charset="0"/>
                          <a:cs typeface="Arial" panose="020B0604020202020204" pitchFamily="34" charset="0"/>
                        </a:rPr>
                        <a:t> impact on ASC support services of plans for housing provision (extra care/sheltered accommodation) e.g. how will it impact demand for </a:t>
                      </a:r>
                      <a:r>
                        <a:rPr lang="en-GB" sz="1200" baseline="0" dirty="0" smtClean="0">
                          <a:effectLst/>
                          <a:latin typeface="Arial" panose="020B0604020202020204" pitchFamily="34" charset="0"/>
                          <a:cs typeface="Arial" panose="020B0604020202020204" pitchFamily="34" charset="0"/>
                        </a:rPr>
                        <a:t>domiciliary </a:t>
                      </a:r>
                      <a:r>
                        <a:rPr lang="en-GB" sz="1200" baseline="0" dirty="0">
                          <a:effectLst/>
                          <a:latin typeface="Arial" panose="020B0604020202020204" pitchFamily="34" charset="0"/>
                          <a:cs typeface="Arial" panose="020B0604020202020204" pitchFamily="34" charset="0"/>
                        </a:rPr>
                        <a:t>care / residential care</a:t>
                      </a:r>
                    </a:p>
                    <a:p>
                      <a:pPr marL="0" indent="0">
                        <a:buFontTx/>
                        <a:buNone/>
                      </a:pPr>
                      <a:endParaRPr lang="en-GB" sz="1200" dirty="0">
                        <a:effectLst/>
                        <a:latin typeface="Arial" panose="020B0604020202020204" pitchFamily="34" charset="0"/>
                        <a:cs typeface="Arial" panose="020B0604020202020204" pitchFamily="34" charset="0"/>
                      </a:endParaRPr>
                    </a:p>
                    <a:p>
                      <a:pPr marL="171450" indent="-171450">
                        <a:buFontTx/>
                        <a:buChar char="-"/>
                      </a:pPr>
                      <a:endParaRPr lang="en-GB" sz="12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97543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28</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683568" y="5269"/>
            <a:ext cx="7848872" cy="759436"/>
          </a:xfrm>
        </p:spPr>
        <p:txBody>
          <a:bodyPr>
            <a:normAutofit fontScale="90000"/>
          </a:bodyPr>
          <a:lstStyle/>
          <a:p>
            <a:r>
              <a:rPr lang="en-GB" sz="2400" b="1" dirty="0" smtClean="0">
                <a:solidFill>
                  <a:srgbClr val="7030A0"/>
                </a:solidFill>
                <a:latin typeface="Arial" charset="0"/>
                <a:ea typeface="ＭＳ Ｐゴシック" pitchFamily="34" charset="-128"/>
              </a:rPr>
              <a:t>General and older person </a:t>
            </a:r>
            <a:br>
              <a:rPr lang="en-GB" sz="2400" b="1" dirty="0" smtClean="0">
                <a:solidFill>
                  <a:srgbClr val="7030A0"/>
                </a:solidFill>
                <a:latin typeface="Arial" charset="0"/>
                <a:ea typeface="ＭＳ Ｐゴシック" pitchFamily="34" charset="-128"/>
              </a:rPr>
            </a:br>
            <a:r>
              <a:rPr lang="en-GB" sz="2400" b="1" dirty="0" smtClean="0">
                <a:solidFill>
                  <a:srgbClr val="7030A0"/>
                </a:solidFill>
                <a:latin typeface="Arial" charset="0"/>
                <a:ea typeface="ＭＳ Ｐゴシック" pitchFamily="34" charset="-128"/>
              </a:rPr>
              <a:t>housing supply in Luton</a:t>
            </a:r>
            <a:endParaRPr lang="en-GB" sz="2400" dirty="0"/>
          </a:p>
        </p:txBody>
      </p:sp>
      <p:sp>
        <p:nvSpPr>
          <p:cNvPr id="7" name="Rectangle 6"/>
          <p:cNvSpPr/>
          <p:nvPr/>
        </p:nvSpPr>
        <p:spPr>
          <a:xfrm>
            <a:off x="365242" y="1010522"/>
            <a:ext cx="8485524" cy="2492990"/>
          </a:xfrm>
          <a:prstGeom prst="rect">
            <a:avLst/>
          </a:prstGeom>
        </p:spPr>
        <p:txBody>
          <a:bodyPr wrap="square">
            <a:spAutoFit/>
          </a:bodyPr>
          <a:lstStyle/>
          <a:p>
            <a:pPr marL="171450" indent="-171450">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In the </a:t>
            </a:r>
            <a:r>
              <a:rPr lang="en-GB" sz="1200" dirty="0">
                <a:solidFill>
                  <a:srgbClr val="000000"/>
                </a:solidFill>
                <a:latin typeface="Arial" panose="020B0604020202020204" pitchFamily="34" charset="0"/>
                <a:cs typeface="Arial" panose="020B0604020202020204" pitchFamily="34" charset="0"/>
              </a:rPr>
              <a:t>last few years has experienced a 25% rise in property prices and private rents, which has led to an increase in demand for affordable homes particularly for low-income </a:t>
            </a:r>
            <a:r>
              <a:rPr lang="en-GB" sz="1200" dirty="0" smtClean="0">
                <a:solidFill>
                  <a:srgbClr val="000000"/>
                </a:solidFill>
                <a:latin typeface="Arial" panose="020B0604020202020204" pitchFamily="34" charset="0"/>
                <a:cs typeface="Arial" panose="020B0604020202020204" pitchFamily="34" charset="0"/>
              </a:rPr>
              <a:t>households</a:t>
            </a:r>
            <a:r>
              <a:rPr lang="en-GB" sz="1200" dirty="0">
                <a:solidFill>
                  <a:srgbClr val="000000"/>
                </a:solidFill>
                <a:latin typeface="Arial" panose="020B0604020202020204" pitchFamily="34" charset="0"/>
                <a:cs typeface="Arial" panose="020B0604020202020204" pitchFamily="34" charset="0"/>
              </a:rPr>
              <a:t>. A recent study shows that Luton has seen an oversupply of one-bedroom properties and not enough family sized homes. Luton are working closely with partners to achieve a better balance of types of accommodation built in the </a:t>
            </a:r>
            <a:r>
              <a:rPr lang="en-GB" sz="1200" dirty="0" smtClean="0">
                <a:solidFill>
                  <a:srgbClr val="000000"/>
                </a:solidFill>
                <a:latin typeface="Arial" panose="020B0604020202020204" pitchFamily="34" charset="0"/>
                <a:cs typeface="Arial" panose="020B0604020202020204" pitchFamily="34" charset="0"/>
              </a:rPr>
              <a:t>town</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Demand for care and support services for older </a:t>
            </a:r>
            <a:r>
              <a:rPr lang="en-GB" sz="1200" dirty="0" smtClean="0">
                <a:latin typeface="Arial" panose="020B0604020202020204" pitchFamily="34" charset="0"/>
                <a:cs typeface="Arial" panose="020B0604020202020204" pitchFamily="34" charset="0"/>
              </a:rPr>
              <a:t>people </a:t>
            </a:r>
            <a:r>
              <a:rPr lang="en-GB" sz="1200" dirty="0">
                <a:latin typeface="Arial" panose="020B0604020202020204" pitchFamily="34" charset="0"/>
                <a:cs typeface="Arial" panose="020B0604020202020204" pitchFamily="34" charset="0"/>
              </a:rPr>
              <a:t>is likely to rise but will not be matched by levels of public spending over the next three to four years.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rise in the older</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population is not just a challenge for social care but for our whole council and community. </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Surveys </a:t>
            </a:r>
            <a:r>
              <a:rPr lang="en-GB" sz="1200" dirty="0">
                <a:latin typeface="Arial" panose="020B0604020202020204" pitchFamily="34" charset="0"/>
                <a:cs typeface="Arial" panose="020B0604020202020204" pitchFamily="34" charset="0"/>
              </a:rPr>
              <a:t>show that older </a:t>
            </a:r>
            <a:r>
              <a:rPr lang="en-GB" sz="1200" dirty="0" smtClean="0">
                <a:latin typeface="Arial" panose="020B0604020202020204" pitchFamily="34" charset="0"/>
                <a:cs typeface="Arial" panose="020B0604020202020204" pitchFamily="34" charset="0"/>
              </a:rPr>
              <a:t>people </a:t>
            </a:r>
            <a:r>
              <a:rPr lang="en-GB" sz="1200" dirty="0">
                <a:latin typeface="Arial" panose="020B0604020202020204" pitchFamily="34" charset="0"/>
                <a:cs typeface="Arial" panose="020B0604020202020204" pitchFamily="34" charset="0"/>
              </a:rPr>
              <a:t>do not wish to end their days in residential care.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Life </a:t>
            </a:r>
            <a:r>
              <a:rPr lang="en-GB" sz="1200" dirty="0">
                <a:latin typeface="Arial" panose="020B0604020202020204" pitchFamily="34" charset="0"/>
                <a:cs typeface="Arial" panose="020B0604020202020204" pitchFamily="34" charset="0"/>
              </a:rPr>
              <a:t>expectancy is increasing and entry into all care services are likely to be later in life, but from people with more complex support needs.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Luton </a:t>
            </a:r>
            <a:r>
              <a:rPr lang="en-GB" sz="1200" dirty="0">
                <a:latin typeface="Arial" panose="020B0604020202020204" pitchFamily="34" charset="0"/>
                <a:cs typeface="Arial" panose="020B0604020202020204" pitchFamily="34" charset="0"/>
              </a:rPr>
              <a:t>has a significant number of sheltered accommodation units, and some specialist housing schemes.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population of older </a:t>
            </a:r>
            <a:r>
              <a:rPr lang="en-GB" sz="1200" dirty="0" smtClean="0">
                <a:latin typeface="Arial" panose="020B0604020202020204" pitchFamily="34" charset="0"/>
                <a:cs typeface="Arial" panose="020B0604020202020204" pitchFamily="34" charset="0"/>
              </a:rPr>
              <a:t>people </a:t>
            </a:r>
            <a:r>
              <a:rPr lang="en-GB" sz="1200" dirty="0">
                <a:latin typeface="Arial" panose="020B0604020202020204" pitchFamily="34" charset="0"/>
                <a:cs typeface="Arial" panose="020B0604020202020204" pitchFamily="34" charset="0"/>
              </a:rPr>
              <a:t>with dementia is growing, and due to lack of community based alternatives, stay in hospital longer and we do not serve this population well </a:t>
            </a:r>
            <a:r>
              <a:rPr lang="en-GB" sz="1200" dirty="0" smtClean="0">
                <a:latin typeface="Arial" panose="020B0604020202020204" pitchFamily="34" charset="0"/>
                <a:cs typeface="Arial" panose="020B0604020202020204" pitchFamily="34" charset="0"/>
              </a:rPr>
              <a:t>enough.</a:t>
            </a:r>
          </a:p>
        </p:txBody>
      </p:sp>
      <p:sp>
        <p:nvSpPr>
          <p:cNvPr id="4" name="TextBox 3" descr="Number of private renters aged 55 and over :&#10;This shows a 103% increase in this group, up from 366,000 in 2003-04 to 743,000 in 2017-18.&#10;&#10;Number of private renters aged 55 and over:&#10;In 2003-04, 366,000 private renters aged 55 and over. In 2017-18, 743,000 - an increase of 103%. &#10;&#10;" title="National data: Number of private renters aged 55 and over  &amp; Number of private renters aged 55 and over and Number of private renters aged 55 and over and "/>
          <p:cNvSpPr txBox="1"/>
          <p:nvPr/>
        </p:nvSpPr>
        <p:spPr>
          <a:xfrm>
            <a:off x="3563888" y="3708901"/>
            <a:ext cx="2111896" cy="800219"/>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(National) </a:t>
            </a:r>
            <a:r>
              <a:rPr lang="en-GB" sz="1000" dirty="0">
                <a:latin typeface="Arial" panose="020B0604020202020204" pitchFamily="34" charset="0"/>
                <a:cs typeface="Arial" panose="020B0604020202020204" pitchFamily="34" charset="0"/>
              </a:rPr>
              <a:t>N</a:t>
            </a:r>
            <a:r>
              <a:rPr lang="en-GB" sz="1000" dirty="0" smtClean="0">
                <a:latin typeface="Arial" panose="020B0604020202020204" pitchFamily="34" charset="0"/>
                <a:cs typeface="Arial" panose="020B0604020202020204" pitchFamily="34" charset="0"/>
              </a:rPr>
              <a:t>umber of private renters aged 55 and over </a:t>
            </a:r>
            <a:r>
              <a:rPr lang="en-GB" sz="800" dirty="0">
                <a:latin typeface="Arial" panose="020B0604020202020204" pitchFamily="34" charset="0"/>
                <a:cs typeface="Arial" panose="020B0604020202020204" pitchFamily="34" charset="0"/>
              </a:rPr>
              <a:t>[Centre for Ageing Better: The State of Ageing in 2019]</a:t>
            </a:r>
          </a:p>
          <a:p>
            <a:r>
              <a:rPr lang="en-GB" sz="1000" dirty="0" smtClean="0"/>
              <a:t> 	</a:t>
            </a:r>
          </a:p>
        </p:txBody>
      </p:sp>
      <p:sp>
        <p:nvSpPr>
          <p:cNvPr id="5" name="TextBox 4" descr="Proportion of White and BAME households that are privately rented:&#10;29% of BAME households are privately rented compared ot 17% of White households.&#10;&#10;&#10;" title="National: Proportion of White and BAME households that are privately rented "/>
          <p:cNvSpPr txBox="1"/>
          <p:nvPr/>
        </p:nvSpPr>
        <p:spPr>
          <a:xfrm>
            <a:off x="6084168" y="3645024"/>
            <a:ext cx="2160240" cy="677108"/>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(National) Proportion </a:t>
            </a:r>
            <a:r>
              <a:rPr lang="en-GB" sz="1000" dirty="0">
                <a:latin typeface="Arial" panose="020B0604020202020204" pitchFamily="34" charset="0"/>
                <a:cs typeface="Arial" panose="020B0604020202020204" pitchFamily="34" charset="0"/>
              </a:rPr>
              <a:t>of White and BAME </a:t>
            </a:r>
            <a:r>
              <a:rPr lang="en-GB" sz="1000" dirty="0" smtClean="0">
                <a:latin typeface="Arial" panose="020B0604020202020204" pitchFamily="34" charset="0"/>
                <a:cs typeface="Arial" panose="020B0604020202020204" pitchFamily="34" charset="0"/>
              </a:rPr>
              <a:t>households </a:t>
            </a:r>
            <a:r>
              <a:rPr lang="en-GB" sz="1000" dirty="0">
                <a:latin typeface="Arial" panose="020B0604020202020204" pitchFamily="34" charset="0"/>
                <a:cs typeface="Arial" panose="020B0604020202020204" pitchFamily="34" charset="0"/>
              </a:rPr>
              <a:t>that are privately </a:t>
            </a:r>
            <a:r>
              <a:rPr lang="en-GB" sz="1000" dirty="0" smtClean="0">
                <a:latin typeface="Arial" panose="020B0604020202020204" pitchFamily="34" charset="0"/>
                <a:cs typeface="Arial" panose="020B0604020202020204" pitchFamily="34" charset="0"/>
              </a:rPr>
              <a:t>rented </a:t>
            </a:r>
            <a:r>
              <a:rPr lang="en-GB" sz="800" dirty="0" smtClean="0">
                <a:latin typeface="Arial" panose="020B0604020202020204" pitchFamily="34" charset="0"/>
                <a:cs typeface="Arial" panose="020B0604020202020204" pitchFamily="34" charset="0"/>
              </a:rPr>
              <a:t>[Centre for Ageing Better: The State of Ageing in 2019]</a:t>
            </a:r>
            <a:endParaRPr lang="en-GB" sz="800" dirty="0">
              <a:latin typeface="Arial" panose="020B0604020202020204" pitchFamily="34" charset="0"/>
              <a:cs typeface="Arial" panose="020B0604020202020204" pitchFamily="34" charset="0"/>
            </a:endParaRPr>
          </a:p>
        </p:txBody>
      </p:sp>
      <p:pic>
        <p:nvPicPr>
          <p:cNvPr id="10" name="Picture 3" descr="Proportion of White and BAME households that are privately rented:&#10;29% of BAME households are privately rented compared ot 17% of White households.&#10;" title="Proportion of White and BAME households that are privately ren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4365104"/>
            <a:ext cx="44291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02461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29</a:t>
            </a:fld>
            <a:endParaRPr lang="en-GB" dirty="0"/>
          </a:p>
        </p:txBody>
      </p:sp>
      <p:sp>
        <p:nvSpPr>
          <p:cNvPr id="2" name="Title 1"/>
          <p:cNvSpPr>
            <a:spLocks noGrp="1"/>
          </p:cNvSpPr>
          <p:nvPr>
            <p:ph type="title"/>
          </p:nvPr>
        </p:nvSpPr>
        <p:spPr>
          <a:xfrm>
            <a:off x="755576" y="39452"/>
            <a:ext cx="8229600" cy="1143000"/>
          </a:xfrm>
        </p:spPr>
        <p:txBody>
          <a:bodyPr>
            <a:normAutofit/>
          </a:bodyPr>
          <a:lstStyle/>
          <a:p>
            <a:r>
              <a:rPr lang="en-GB" sz="2400" b="1" dirty="0">
                <a:solidFill>
                  <a:srgbClr val="7030A0"/>
                </a:solidFill>
                <a:latin typeface="Arial" charset="0"/>
                <a:ea typeface="ＭＳ Ｐゴシック" pitchFamily="34" charset="-128"/>
              </a:rPr>
              <a:t>Older persons’ housing supply in Luton</a:t>
            </a:r>
            <a:r>
              <a:rPr lang="en-GB" dirty="0"/>
              <a:t/>
            </a:r>
            <a:br>
              <a:rPr lang="en-GB" dirty="0"/>
            </a:br>
            <a:endParaRPr lang="en-GB" dirty="0"/>
          </a:p>
        </p:txBody>
      </p:sp>
      <p:graphicFrame>
        <p:nvGraphicFramePr>
          <p:cNvPr id="6" name="Table 5" descr="Age Exclusive housing: Housing aimed at older adults, both private developed, RSL and Council stock, including flats and bungalows. Most schemes include some form of community alarm but not usually a housing officer)&#10;&#10;Almshouses: Accommodation specifically designated as an Almshouse, which is charitably-funded housing for older people&#10;&#10;Sheltered Housing: Private, RSL, or Council stock for older people that includes on-site or visiting support form a Sheltered Housing officer or scheme manager &#10;&#10;Extra Care Housing: Purpose built housing with care schemes for older people, with an on-site care team providing care and support to some or all units &#10;&#10;Care Homes: CQC registered accommodation registered to provide personal care, only to older people (other client groups may be included in the registration) &#10;&#10;Nursing homes: CQC registered accommodation registered to provide personal care and nursing care to older people&#10;  " title="Older persons' housing supply in Luton">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135801326"/>
              </p:ext>
            </p:extLst>
          </p:nvPr>
        </p:nvGraphicFramePr>
        <p:xfrm>
          <a:off x="296582" y="700200"/>
          <a:ext cx="8685146" cy="2237736"/>
        </p:xfrm>
        <a:graphic>
          <a:graphicData uri="http://schemas.openxmlformats.org/drawingml/2006/table">
            <a:tbl>
              <a:tblPr firstRow="1" firstCol="1" bandRow="1">
                <a:tableStyleId>{17292A2E-F333-43FB-9621-5CBBE7FDCDCB}</a:tableStyleId>
              </a:tblPr>
              <a:tblGrid>
                <a:gridCol w="1323090">
                  <a:extLst>
                    <a:ext uri="{9D8B030D-6E8A-4147-A177-3AD203B41FA5}">
                      <a16:colId xmlns:a16="http://schemas.microsoft.com/office/drawing/2014/main" val="464642431"/>
                    </a:ext>
                  </a:extLst>
                </a:gridCol>
                <a:gridCol w="7362056">
                  <a:extLst>
                    <a:ext uri="{9D8B030D-6E8A-4147-A177-3AD203B41FA5}">
                      <a16:colId xmlns:a16="http://schemas.microsoft.com/office/drawing/2014/main" val="23285911"/>
                    </a:ext>
                  </a:extLst>
                </a:gridCol>
              </a:tblGrid>
              <a:tr h="184804">
                <a:tc>
                  <a:txBody>
                    <a:bodyPr/>
                    <a:lstStyle/>
                    <a:p>
                      <a:pPr algn="ctr"/>
                      <a:r>
                        <a:rPr lang="en-US" sz="1300" dirty="0" smtClean="0">
                          <a:effectLst/>
                          <a:latin typeface="Arial" panose="020B0604020202020204" pitchFamily="34" charset="0"/>
                          <a:cs typeface="Arial" panose="020B0604020202020204" pitchFamily="34" charset="0"/>
                        </a:rPr>
                        <a:t>Housing type</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GB" sz="1300" dirty="0" smtClean="0">
                          <a:effectLst/>
                          <a:latin typeface="Arial" panose="020B0604020202020204" pitchFamily="34" charset="0"/>
                          <a:ea typeface="Times New Roman" panose="02020603050405020304" pitchFamily="18" charset="0"/>
                          <a:cs typeface="Arial" panose="020B0604020202020204" pitchFamily="34" charset="0"/>
                        </a:rPr>
                        <a:t>Definition</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351897">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Age Exclusive housing</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Housing</a:t>
                      </a:r>
                      <a:r>
                        <a:rPr lang="en-GB" sz="1200" b="0" baseline="0" dirty="0" smtClean="0">
                          <a:solidFill>
                            <a:schemeClr val="tx1"/>
                          </a:solidFill>
                          <a:latin typeface="Arial" panose="020B0604020202020204" pitchFamily="34" charset="0"/>
                          <a:cs typeface="Arial" panose="020B0604020202020204" pitchFamily="34" charset="0"/>
                        </a:rPr>
                        <a:t> aimed at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0" baseline="0" dirty="0" smtClean="0">
                          <a:solidFill>
                            <a:schemeClr val="tx1"/>
                          </a:solidFill>
                          <a:latin typeface="Arial" panose="020B0604020202020204" pitchFamily="34" charset="0"/>
                          <a:cs typeface="Arial" panose="020B0604020202020204" pitchFamily="34" charset="0"/>
                        </a:rPr>
                        <a:t>adults, both private developed, RSL and Council stock, including flats and bungalows. Most schemes include some form of community alarm but not usually a housing officer)</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r h="195148">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Almshouses</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Accommodation specifically designated as an Almshouse (charitably-funded housing for</a:t>
                      </a:r>
                      <a:r>
                        <a:rPr lang="en-GB" sz="1200" b="0" baseline="0" dirty="0" smtClean="0">
                          <a:solidFill>
                            <a:schemeClr val="tx1"/>
                          </a:solidFill>
                          <a:latin typeface="Arial" panose="020B0604020202020204" pitchFamily="34" charset="0"/>
                          <a:cs typeface="Arial" panose="020B0604020202020204" pitchFamily="34" charset="0"/>
                        </a:rPr>
                        <a:t>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0" baseline="0" dirty="0" smtClean="0">
                          <a:solidFill>
                            <a:schemeClr val="tx1"/>
                          </a:solidFill>
                          <a:latin typeface="Arial" panose="020B0604020202020204" pitchFamily="34" charset="0"/>
                          <a:cs typeface="Arial" panose="020B0604020202020204" pitchFamily="34" charset="0"/>
                        </a:rPr>
                        <a:t>people) </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2468144164"/>
                  </a:ext>
                </a:extLst>
              </a:tr>
              <a:tr h="351897">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Sheltered</a:t>
                      </a:r>
                      <a:r>
                        <a:rPr lang="en-GB" sz="1200" b="0" baseline="0" dirty="0" smtClean="0">
                          <a:solidFill>
                            <a:schemeClr val="tx1"/>
                          </a:solidFill>
                          <a:latin typeface="Arial" panose="020B0604020202020204" pitchFamily="34" charset="0"/>
                          <a:cs typeface="Arial" panose="020B0604020202020204" pitchFamily="34" charset="0"/>
                        </a:rPr>
                        <a:t> Housing </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Private, RSL,</a:t>
                      </a:r>
                      <a:r>
                        <a:rPr lang="en-GB" sz="1200" b="0" baseline="0" dirty="0" smtClean="0">
                          <a:solidFill>
                            <a:schemeClr val="tx1"/>
                          </a:solidFill>
                          <a:latin typeface="Arial" panose="020B0604020202020204" pitchFamily="34" charset="0"/>
                          <a:cs typeface="Arial" panose="020B0604020202020204" pitchFamily="34" charset="0"/>
                        </a:rPr>
                        <a:t> or Council stock for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0" baseline="0" dirty="0" smtClean="0">
                          <a:solidFill>
                            <a:schemeClr val="tx1"/>
                          </a:solidFill>
                          <a:latin typeface="Arial" panose="020B0604020202020204" pitchFamily="34" charset="0"/>
                          <a:cs typeface="Arial" panose="020B0604020202020204" pitchFamily="34" charset="0"/>
                        </a:rPr>
                        <a:t>people that includes on-site or visiting support form a Sheltered Housing officer or scheme manager </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788672172"/>
                  </a:ext>
                </a:extLst>
              </a:tr>
              <a:tr h="341176">
                <a:tc>
                  <a:txBody>
                    <a:bodyPr/>
                    <a:lstStyle/>
                    <a:p>
                      <a:r>
                        <a:rPr lang="en-GB" sz="1200" b="0" dirty="0" smtClean="0">
                          <a:solidFill>
                            <a:schemeClr val="tx1"/>
                          </a:solidFill>
                          <a:latin typeface="Arial" panose="020B0604020202020204" pitchFamily="34" charset="0"/>
                          <a:cs typeface="Arial" panose="020B0604020202020204" pitchFamily="34" charset="0"/>
                        </a:rPr>
                        <a:t>Extra Care Housing</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r>
                        <a:rPr lang="en-GB" sz="1200" dirty="0" smtClean="0">
                          <a:solidFill>
                            <a:schemeClr val="tx1"/>
                          </a:solidFill>
                          <a:latin typeface="Arial" panose="020B0604020202020204" pitchFamily="34" charset="0"/>
                          <a:cs typeface="Arial" panose="020B0604020202020204" pitchFamily="34" charset="0"/>
                        </a:rPr>
                        <a:t>Purpose built</a:t>
                      </a:r>
                      <a:r>
                        <a:rPr lang="en-GB" sz="1200" baseline="0" dirty="0" smtClean="0">
                          <a:solidFill>
                            <a:schemeClr val="tx1"/>
                          </a:solidFill>
                          <a:latin typeface="Arial" panose="020B0604020202020204" pitchFamily="34" charset="0"/>
                          <a:cs typeface="Arial" panose="020B0604020202020204" pitchFamily="34" charset="0"/>
                        </a:rPr>
                        <a:t> housing with care schemes for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aseline="0" dirty="0" smtClean="0">
                          <a:solidFill>
                            <a:schemeClr val="tx1"/>
                          </a:solidFill>
                          <a:latin typeface="Arial" panose="020B0604020202020204" pitchFamily="34" charset="0"/>
                          <a:cs typeface="Arial" panose="020B0604020202020204" pitchFamily="34" charset="0"/>
                        </a:rPr>
                        <a:t>people, with an on-site care team providing care and support to some or all units </a:t>
                      </a:r>
                      <a:endParaRPr lang="en-GB" sz="120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1376547019"/>
                  </a:ext>
                </a:extLst>
              </a:tr>
              <a:tr h="351897">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Care</a:t>
                      </a:r>
                      <a:r>
                        <a:rPr lang="en-GB" sz="1200" b="0" baseline="0" dirty="0" smtClean="0">
                          <a:solidFill>
                            <a:schemeClr val="tx1"/>
                          </a:solidFill>
                          <a:latin typeface="Arial" panose="020B0604020202020204" pitchFamily="34" charset="0"/>
                          <a:cs typeface="Arial" panose="020B0604020202020204" pitchFamily="34" charset="0"/>
                        </a:rPr>
                        <a:t> homes</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CQC registered accommodation registered to provide personal</a:t>
                      </a:r>
                      <a:r>
                        <a:rPr lang="en-GB" sz="1200" b="0" baseline="0" dirty="0" smtClean="0">
                          <a:solidFill>
                            <a:schemeClr val="tx1"/>
                          </a:solidFill>
                          <a:latin typeface="Arial" panose="020B0604020202020204" pitchFamily="34" charset="0"/>
                          <a:cs typeface="Arial" panose="020B0604020202020204" pitchFamily="34" charset="0"/>
                        </a:rPr>
                        <a:t> care, only to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0" baseline="0" dirty="0" smtClean="0">
                          <a:solidFill>
                            <a:schemeClr val="tx1"/>
                          </a:solidFill>
                          <a:latin typeface="Arial" panose="020B0604020202020204" pitchFamily="34" charset="0"/>
                          <a:cs typeface="Arial" panose="020B0604020202020204" pitchFamily="34" charset="0"/>
                        </a:rPr>
                        <a:t>people (other people may be included in the registration) </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38959529"/>
                  </a:ext>
                </a:extLst>
              </a:tr>
              <a:tr h="303907">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Nursing</a:t>
                      </a:r>
                      <a:r>
                        <a:rPr lang="en-GB" sz="1200" b="0" baseline="0" dirty="0" smtClean="0">
                          <a:solidFill>
                            <a:schemeClr val="tx1"/>
                          </a:solidFill>
                          <a:latin typeface="Arial" panose="020B0604020202020204" pitchFamily="34" charset="0"/>
                          <a:cs typeface="Arial" panose="020B0604020202020204" pitchFamily="34" charset="0"/>
                        </a:rPr>
                        <a:t> homes</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dirty="0" smtClean="0">
                          <a:solidFill>
                            <a:schemeClr val="tx1"/>
                          </a:solidFill>
                          <a:latin typeface="Arial" panose="020B0604020202020204" pitchFamily="34" charset="0"/>
                          <a:cs typeface="Arial" panose="020B0604020202020204" pitchFamily="34" charset="0"/>
                        </a:rPr>
                        <a:t>CQC registered accommodation registered to provide personal</a:t>
                      </a:r>
                      <a:r>
                        <a:rPr lang="en-GB" sz="1200" b="0" baseline="0" dirty="0" smtClean="0">
                          <a:solidFill>
                            <a:schemeClr val="tx1"/>
                          </a:solidFill>
                          <a:latin typeface="Arial" panose="020B0604020202020204" pitchFamily="34" charset="0"/>
                          <a:cs typeface="Arial" panose="020B0604020202020204" pitchFamily="34" charset="0"/>
                        </a:rPr>
                        <a:t> care and nursing care to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b="0" baseline="0" dirty="0" smtClean="0">
                          <a:solidFill>
                            <a:schemeClr val="tx1"/>
                          </a:solidFill>
                          <a:latin typeface="Arial" panose="020B0604020202020204" pitchFamily="34" charset="0"/>
                          <a:cs typeface="Arial" panose="020B0604020202020204" pitchFamily="34" charset="0"/>
                        </a:rPr>
                        <a:t>people</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2715208978"/>
                  </a:ext>
                </a:extLst>
              </a:tr>
            </a:tbl>
          </a:graphicData>
        </a:graphic>
      </p:graphicFrame>
      <p:pic>
        <p:nvPicPr>
          <p:cNvPr id="7" name="Picture 6" descr="Map of Luton showing the locations of various older persons' housing in Luton including: age exclusive; extra care; almsehouses; enhanced sheltered; care homes and nursing homes." title="Older persons' housing supply in Luton - map"/>
          <p:cNvPicPr>
            <a:picLocks noChangeAspect="1"/>
          </p:cNvPicPr>
          <p:nvPr/>
        </p:nvPicPr>
        <p:blipFill>
          <a:blip r:embed="rId2"/>
          <a:stretch>
            <a:fillRect/>
          </a:stretch>
        </p:blipFill>
        <p:spPr>
          <a:xfrm>
            <a:off x="1130297" y="2780928"/>
            <a:ext cx="6826080" cy="4123700"/>
          </a:xfrm>
          <a:prstGeom prst="rect">
            <a:avLst/>
          </a:prstGeom>
        </p:spPr>
      </p:pic>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18785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3</a:t>
            </a:fld>
            <a:endParaRPr lang="en-GB" dirty="0"/>
          </a:p>
        </p:txBody>
      </p:sp>
      <p:sp>
        <p:nvSpPr>
          <p:cNvPr id="2" name="Title 1"/>
          <p:cNvSpPr>
            <a:spLocks noGrp="1"/>
          </p:cNvSpPr>
          <p:nvPr>
            <p:ph type="title"/>
          </p:nvPr>
        </p:nvSpPr>
        <p:spPr>
          <a:xfrm>
            <a:off x="457200" y="-202840"/>
            <a:ext cx="8229600" cy="1143000"/>
          </a:xfrm>
        </p:spPr>
        <p:txBody>
          <a:bodyPr>
            <a:normAutofit/>
          </a:bodyPr>
          <a:lstStyle/>
          <a:p>
            <a:r>
              <a:rPr lang="en-GB" sz="2400" b="1" dirty="0" smtClean="0">
                <a:solidFill>
                  <a:srgbClr val="7030A0"/>
                </a:solidFill>
                <a:latin typeface="Arial" panose="020B0604020202020204" pitchFamily="34" charset="0"/>
                <a:cs typeface="Arial" panose="020B0604020202020204" pitchFamily="34" charset="0"/>
              </a:rPr>
              <a:t>Executive Summary (2)</a:t>
            </a:r>
            <a:endParaRPr lang="en-GB" sz="240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836712"/>
            <a:ext cx="8964488" cy="6408712"/>
          </a:xfrm>
        </p:spPr>
        <p:txBody>
          <a:bodyPr>
            <a:noAutofit/>
          </a:bodyPr>
          <a:lstStyle/>
          <a:p>
            <a:pPr marL="0" indent="0">
              <a:spcBef>
                <a:spcPts val="312"/>
              </a:spcBef>
              <a:buNone/>
            </a:pPr>
            <a:r>
              <a:rPr lang="en-GB" sz="1200" dirty="0">
                <a:solidFill>
                  <a:srgbClr val="7030A0"/>
                </a:solidFill>
                <a:latin typeface="Arial" panose="020B0604020202020204" pitchFamily="34" charset="0"/>
                <a:cs typeface="Arial" panose="020B0604020202020204" pitchFamily="34" charset="0"/>
              </a:rPr>
              <a:t>The aims of Luton’s Social Care Delivery Model are to:</a:t>
            </a:r>
          </a:p>
          <a:p>
            <a:pPr>
              <a:spcBef>
                <a:spcPts val="312"/>
              </a:spcBef>
            </a:pPr>
            <a:r>
              <a:rPr lang="en-GB" sz="1200" dirty="0">
                <a:solidFill>
                  <a:srgbClr val="7030A0"/>
                </a:solidFill>
                <a:latin typeface="Arial" panose="020B0604020202020204" pitchFamily="34" charset="0"/>
                <a:cs typeface="Arial" panose="020B0604020202020204" pitchFamily="34" charset="0"/>
              </a:rPr>
              <a:t>To change the culture in ASC to focus more on people’s strengths, gifts, assets.  We want to ‘listen hard’ to understand what matters </a:t>
            </a:r>
            <a:r>
              <a:rPr lang="en-GB" sz="1200" i="1" dirty="0">
                <a:solidFill>
                  <a:srgbClr val="7030A0"/>
                </a:solidFill>
                <a:latin typeface="Arial" panose="020B0604020202020204" pitchFamily="34" charset="0"/>
                <a:cs typeface="Arial" panose="020B0604020202020204" pitchFamily="34" charset="0"/>
              </a:rPr>
              <a:t>to</a:t>
            </a:r>
            <a:r>
              <a:rPr lang="en-GB" sz="1200" dirty="0">
                <a:solidFill>
                  <a:srgbClr val="7030A0"/>
                </a:solidFill>
                <a:latin typeface="Arial" panose="020B0604020202020204" pitchFamily="34" charset="0"/>
                <a:cs typeface="Arial" panose="020B0604020202020204" pitchFamily="34" charset="0"/>
              </a:rPr>
              <a:t> people, not what is the matter </a:t>
            </a:r>
            <a:r>
              <a:rPr lang="en-GB" sz="1200" i="1" dirty="0">
                <a:solidFill>
                  <a:srgbClr val="7030A0"/>
                </a:solidFill>
                <a:latin typeface="Arial" panose="020B0604020202020204" pitchFamily="34" charset="0"/>
                <a:cs typeface="Arial" panose="020B0604020202020204" pitchFamily="34" charset="0"/>
              </a:rPr>
              <a:t>with</a:t>
            </a:r>
            <a:r>
              <a:rPr lang="en-GB" sz="1200" dirty="0">
                <a:solidFill>
                  <a:srgbClr val="7030A0"/>
                </a:solidFill>
                <a:latin typeface="Arial" panose="020B0604020202020204" pitchFamily="34" charset="0"/>
                <a:cs typeface="Arial" panose="020B0604020202020204" pitchFamily="34" charset="0"/>
              </a:rPr>
              <a:t> people. We see neighbourliness and neighbours as the ‘glue’ that holds people and communities together. </a:t>
            </a:r>
            <a:endParaRPr lang="en-GB" sz="1200" dirty="0" smtClean="0">
              <a:solidFill>
                <a:srgbClr val="7030A0"/>
              </a:solidFill>
              <a:latin typeface="Arial" panose="020B0604020202020204" pitchFamily="34" charset="0"/>
              <a:cs typeface="Arial" panose="020B0604020202020204" pitchFamily="34" charset="0"/>
            </a:endParaRPr>
          </a:p>
          <a:p>
            <a:pPr>
              <a:spcBef>
                <a:spcPts val="312"/>
              </a:spcBef>
            </a:pPr>
            <a:r>
              <a:rPr lang="en-GB" sz="1200" dirty="0" smtClean="0">
                <a:solidFill>
                  <a:srgbClr val="7030A0"/>
                </a:solidFill>
                <a:latin typeface="Arial" panose="020B0604020202020204" pitchFamily="34" charset="0"/>
                <a:cs typeface="Arial" panose="020B0604020202020204" pitchFamily="34" charset="0"/>
              </a:rPr>
              <a:t>To </a:t>
            </a:r>
            <a:r>
              <a:rPr lang="en-GB" sz="1200" dirty="0">
                <a:solidFill>
                  <a:srgbClr val="7030A0"/>
                </a:solidFill>
                <a:latin typeface="Arial" panose="020B0604020202020204" pitchFamily="34" charset="0"/>
                <a:cs typeface="Arial" panose="020B0604020202020204" pitchFamily="34" charset="0"/>
              </a:rPr>
              <a:t>bend the curve of demand and constrain </a:t>
            </a:r>
            <a:r>
              <a:rPr lang="en-GB" sz="1200" dirty="0" smtClean="0">
                <a:solidFill>
                  <a:srgbClr val="7030A0"/>
                </a:solidFill>
                <a:latin typeface="Arial" panose="020B0604020202020204" pitchFamily="34" charset="0"/>
                <a:cs typeface="Arial" panose="020B0604020202020204" pitchFamily="34" charset="0"/>
              </a:rPr>
              <a:t>costs.</a:t>
            </a:r>
          </a:p>
          <a:p>
            <a:pPr>
              <a:spcBef>
                <a:spcPts val="312"/>
              </a:spcBef>
            </a:pPr>
            <a:r>
              <a:rPr lang="en-GB" sz="1200" dirty="0" smtClean="0">
                <a:solidFill>
                  <a:srgbClr val="7030A0"/>
                </a:solidFill>
                <a:latin typeface="Arial" panose="020B0604020202020204" pitchFamily="34" charset="0"/>
                <a:cs typeface="Arial" panose="020B0604020202020204" pitchFamily="34" charset="0"/>
              </a:rPr>
              <a:t>To </a:t>
            </a:r>
            <a:r>
              <a:rPr lang="en-GB" sz="1200" dirty="0">
                <a:solidFill>
                  <a:srgbClr val="7030A0"/>
                </a:solidFill>
                <a:latin typeface="Arial" panose="020B0604020202020204" pitchFamily="34" charset="0"/>
                <a:cs typeface="Arial" panose="020B0604020202020204" pitchFamily="34" charset="0"/>
              </a:rPr>
              <a:t>improve the experience in the adult social care journey, eliminating queues, waiting lists and lengthy form led assessments</a:t>
            </a:r>
          </a:p>
          <a:p>
            <a:pPr marL="0" indent="0">
              <a:spcBef>
                <a:spcPts val="312"/>
              </a:spcBef>
              <a:buNone/>
            </a:pPr>
            <a:endParaRPr lang="en-GB" sz="500" dirty="0" smtClean="0">
              <a:solidFill>
                <a:srgbClr val="7030A0"/>
              </a:solidFill>
              <a:latin typeface="Arial" panose="020B0604020202020204" pitchFamily="34" charset="0"/>
              <a:cs typeface="Arial" panose="020B0604020202020204" pitchFamily="34" charset="0"/>
            </a:endParaRPr>
          </a:p>
          <a:p>
            <a:pPr marL="0" indent="0">
              <a:spcBef>
                <a:spcPts val="312"/>
              </a:spcBef>
              <a:buNone/>
            </a:pPr>
            <a:r>
              <a:rPr lang="en-GB" sz="1200" dirty="0" smtClean="0">
                <a:solidFill>
                  <a:srgbClr val="7030A0"/>
                </a:solidFill>
                <a:latin typeface="Arial" panose="020B0604020202020204" pitchFamily="34" charset="0"/>
                <a:cs typeface="Arial" panose="020B0604020202020204" pitchFamily="34" charset="0"/>
              </a:rPr>
              <a:t>We </a:t>
            </a:r>
            <a:r>
              <a:rPr lang="en-GB" sz="1200" dirty="0">
                <a:solidFill>
                  <a:srgbClr val="7030A0"/>
                </a:solidFill>
                <a:latin typeface="Arial" panose="020B0604020202020204" pitchFamily="34" charset="0"/>
                <a:cs typeface="Arial" panose="020B0604020202020204" pitchFamily="34" charset="0"/>
              </a:rPr>
              <a:t>have already seen evidence of this new strategy delivering change: with positive change in staff behaviours and feedback, improved information flow with soft intelligence to support decision making. And importantly, people using the services have given great feedback and queues and waiting lists have reduced – bringing tangible direct benefits to people needing adult social care support.  We also seen evidence that early intervention and prevention, better triaging and more effective signposting, is reducing the level of activity required in long term care and complex case management. We will continue to embed the Three Conversations model in to the Council’s ways of working and culture.  We know that particular in areas such as commissioning for the third sector and Local Area Coordination, we need to do more work and this will be a focus over the next 12 months. </a:t>
            </a:r>
          </a:p>
          <a:p>
            <a:pPr marL="0" indent="0">
              <a:spcBef>
                <a:spcPts val="312"/>
              </a:spcBef>
              <a:buNone/>
            </a:pPr>
            <a:endParaRPr lang="en-GB" sz="500" dirty="0">
              <a:solidFill>
                <a:srgbClr val="7030A0"/>
              </a:solidFill>
              <a:latin typeface="Arial" panose="020B0604020202020204" pitchFamily="34" charset="0"/>
              <a:cs typeface="Arial" panose="020B0604020202020204" pitchFamily="34" charset="0"/>
            </a:endParaRPr>
          </a:p>
          <a:p>
            <a:pPr marL="0" indent="0">
              <a:spcBef>
                <a:spcPts val="312"/>
              </a:spcBef>
              <a:buNone/>
            </a:pPr>
            <a:r>
              <a:rPr lang="en-GB" sz="1300" b="1" dirty="0">
                <a:solidFill>
                  <a:srgbClr val="7030A0"/>
                </a:solidFill>
                <a:latin typeface="Arial" panose="020B0604020202020204" pitchFamily="34" charset="0"/>
                <a:cs typeface="Arial" panose="020B0604020202020204" pitchFamily="34" charset="0"/>
              </a:rPr>
              <a:t>Challenges ahead</a:t>
            </a:r>
          </a:p>
          <a:p>
            <a:pPr marL="0" indent="0">
              <a:spcBef>
                <a:spcPts val="312"/>
              </a:spcBef>
              <a:buNone/>
            </a:pPr>
            <a:r>
              <a:rPr lang="en-GB" sz="1200" dirty="0" smtClean="0">
                <a:solidFill>
                  <a:srgbClr val="7030A0"/>
                </a:solidFill>
                <a:latin typeface="Arial" panose="020B0604020202020204" pitchFamily="34" charset="0"/>
                <a:cs typeface="Arial" panose="020B0604020202020204" pitchFamily="34" charset="0"/>
              </a:rPr>
              <a:t>The COVID-19 pandemic </a:t>
            </a:r>
            <a:r>
              <a:rPr lang="en-GB" sz="1200" dirty="0">
                <a:solidFill>
                  <a:srgbClr val="7030A0"/>
                </a:solidFill>
                <a:latin typeface="Arial" panose="020B0604020202020204" pitchFamily="34" charset="0"/>
                <a:cs typeface="Arial" panose="020B0604020202020204" pitchFamily="34" charset="0"/>
              </a:rPr>
              <a:t>has profoundly impacted the physical and emotional health of our population in Luton, and will bring significant economic ramifications which will impact at an individual, community and system level. </a:t>
            </a:r>
            <a:r>
              <a:rPr lang="en-GB" sz="1200" dirty="0" smtClean="0">
                <a:solidFill>
                  <a:srgbClr val="7030A0"/>
                </a:solidFill>
                <a:latin typeface="Arial" panose="020B0604020202020204" pitchFamily="34" charset="0"/>
                <a:cs typeface="Arial" panose="020B0604020202020204" pitchFamily="34" charset="0"/>
              </a:rPr>
              <a:t>The Covid-19 emergency has caused fundamental changes to the Council’s budget and in its Emergency Budget agreed by the Full Council on 14</a:t>
            </a:r>
            <a:r>
              <a:rPr lang="en-GB" sz="1200" baseline="30000" dirty="0" smtClean="0">
                <a:solidFill>
                  <a:srgbClr val="7030A0"/>
                </a:solidFill>
                <a:latin typeface="Arial" panose="020B0604020202020204" pitchFamily="34" charset="0"/>
                <a:cs typeface="Arial" panose="020B0604020202020204" pitchFamily="34" charset="0"/>
              </a:rPr>
              <a:t>th</a:t>
            </a:r>
            <a:r>
              <a:rPr lang="en-GB" sz="1200" dirty="0" smtClean="0">
                <a:solidFill>
                  <a:srgbClr val="7030A0"/>
                </a:solidFill>
                <a:latin typeface="Arial" panose="020B0604020202020204" pitchFamily="34" charset="0"/>
                <a:cs typeface="Arial" panose="020B0604020202020204" pitchFamily="34" charset="0"/>
              </a:rPr>
              <a:t> July, the Council required £22m savings to balance the budget over 20/21 and 21/22. These figures will be further revised as part of budget setting process in 21/22. We </a:t>
            </a:r>
            <a:r>
              <a:rPr lang="en-GB" sz="1200" dirty="0">
                <a:solidFill>
                  <a:srgbClr val="7030A0"/>
                </a:solidFill>
                <a:latin typeface="Arial" panose="020B0604020202020204" pitchFamily="34" charset="0"/>
                <a:cs typeface="Arial" panose="020B0604020202020204" pitchFamily="34" charset="0"/>
              </a:rPr>
              <a:t>will focus on a proactive work plan and maintain our shift towards more preventative ways of working. The savings plan within Adult Social Care is likely to impact across the breadth of our services: we will monitor the assessment of the impact and our likely to need to respond, adapt and review as an ongoing approach.  </a:t>
            </a:r>
          </a:p>
          <a:p>
            <a:pPr marL="0" indent="0">
              <a:spcBef>
                <a:spcPts val="312"/>
              </a:spcBef>
              <a:buNone/>
            </a:pPr>
            <a:endParaRPr lang="en-GB" sz="500" dirty="0">
              <a:solidFill>
                <a:srgbClr val="7030A0"/>
              </a:solidFill>
              <a:latin typeface="Arial" panose="020B0604020202020204" pitchFamily="34" charset="0"/>
              <a:cs typeface="Arial" panose="020B0604020202020204" pitchFamily="34" charset="0"/>
            </a:endParaRPr>
          </a:p>
          <a:p>
            <a:pPr marL="0" indent="0">
              <a:spcBef>
                <a:spcPts val="312"/>
              </a:spcBef>
              <a:buNone/>
            </a:pPr>
            <a:r>
              <a:rPr lang="en-GB" sz="1200" dirty="0">
                <a:solidFill>
                  <a:srgbClr val="7030A0"/>
                </a:solidFill>
                <a:latin typeface="Arial" panose="020B0604020202020204" pitchFamily="34" charset="0"/>
                <a:cs typeface="Arial" panose="020B0604020202020204" pitchFamily="34" charset="0"/>
              </a:rPr>
              <a:t>A focus on value for money will be a priority across our adult social care market, as we look to ensure quality in our services but reduce waste. For example, just in the area of learning disability and autism spectrum disorder we currently fund 33 out of borough placement because we do not have adequate provision for those individuals in our town.  This is likely to have a psychological as well as financial impact on those individuals and their families in visiting and maintaining their relationship, and it also places a significant costly burden on the Council. Much of this is preventable with sufficient appropriate provision within our own borough. We recognise we will need to continually monitor our delivery, to ensure these plans can be achieved with the continuing impact of COVID-19 including the impact of efficiencies on our staff capacity. </a:t>
            </a:r>
          </a:p>
        </p:txBody>
      </p:sp>
      <p:pic>
        <p:nvPicPr>
          <p:cNvPr id="5" name="Picture 4"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56503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30</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Domiciliary Care</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07503" y="734501"/>
            <a:ext cx="4320481" cy="4062651"/>
          </a:xfrm>
          <a:prstGeom prst="rect">
            <a:avLst/>
          </a:prstGeom>
          <a:noFill/>
        </p:spPr>
        <p:txBody>
          <a:bodyPr wrap="square" rtlCol="0">
            <a:spAutoFit/>
          </a:bodyPr>
          <a:lstStyle/>
          <a:p>
            <a:pPr marL="171450" indent="-171450">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In 2019/20, 900 </a:t>
            </a:r>
            <a:r>
              <a:rPr lang="en-GB" sz="1100" dirty="0" smtClean="0">
                <a:effectLst/>
                <a:latin typeface="Arial" panose="020B0604020202020204" pitchFamily="34" charset="0"/>
                <a:ea typeface="Calibri" panose="020F0502020204030204" pitchFamily="34" charset="0"/>
                <a:cs typeface="Arial" panose="020B0604020202020204" pitchFamily="34" charset="0"/>
              </a:rPr>
              <a:t>(unique) people were supported </a:t>
            </a:r>
            <a:r>
              <a:rPr lang="en-GB" sz="1100" dirty="0">
                <a:effectLst/>
                <a:latin typeface="Arial" panose="020B0604020202020204" pitchFamily="34" charset="0"/>
                <a:ea typeface="Calibri" panose="020F0502020204030204" pitchFamily="34" charset="0"/>
                <a:cs typeface="Arial" panose="020B0604020202020204" pitchFamily="34" charset="0"/>
              </a:rPr>
              <a:t>with home care services commissioned by the Council. The cost of home care via external providers </a:t>
            </a:r>
            <a:r>
              <a:rPr lang="en-GB" sz="1100" dirty="0">
                <a:latin typeface="Arial" panose="020B0604020202020204" pitchFamily="34" charset="0"/>
                <a:ea typeface="Calibri" panose="020F0502020204030204" pitchFamily="34" charset="0"/>
                <a:cs typeface="Arial" panose="020B0604020202020204" pitchFamily="34" charset="0"/>
              </a:rPr>
              <a:t>wa</a:t>
            </a:r>
            <a:r>
              <a:rPr lang="en-GB" sz="1100" dirty="0">
                <a:effectLst/>
                <a:latin typeface="Arial" panose="020B0604020202020204" pitchFamily="34" charset="0"/>
                <a:ea typeface="Calibri" panose="020F0502020204030204" pitchFamily="34" charset="0"/>
                <a:cs typeface="Arial" panose="020B0604020202020204" pitchFamily="34" charset="0"/>
              </a:rPr>
              <a:t>s £9,125,870 in 2019/20.</a:t>
            </a:r>
          </a:p>
          <a:p>
            <a:pPr marL="171450" indent="-171450">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Luton’s domiciliary care contract was awarded in April 2018, with a duration of 5 years plus 1 plus 1. </a:t>
            </a:r>
          </a:p>
          <a:p>
            <a:pPr marL="171450" indent="-171450">
              <a:buFont typeface="Arial" panose="020B0604020202020204" pitchFamily="34" charset="0"/>
              <a:buChar char="•"/>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Currently only </a:t>
            </a:r>
            <a:r>
              <a:rPr lang="en-GB"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one </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provider for hospital intake for domiciliary care.</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In </a:t>
            </a:r>
            <a:r>
              <a:rPr lang="en-GB" sz="1100" dirty="0" smtClean="0">
                <a:latin typeface="Arial" panose="020B0604020202020204" pitchFamily="34" charset="0"/>
                <a:ea typeface="Times New Roman" panose="02020603050405020304" pitchFamily="18" charset="0"/>
                <a:cs typeface="Arial" panose="020B0604020202020204" pitchFamily="34" charset="0"/>
              </a:rPr>
              <a:t>2019/20 around 750 people* received reablement services with 91% considered ‘independent’ following reablement support.</a:t>
            </a:r>
          </a:p>
          <a:p>
            <a:pPr marL="171450" indent="-171450">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Council’s Side by Side Programme is proactively supporting people with low-level support needs to find more personalised, localised and cost-effective solutions to meeting their needs. This is complemented by programmes such as social prescribing. This </a:t>
            </a:r>
            <a:r>
              <a:rPr lang="en-GB" sz="1100" dirty="0" smtClean="0">
                <a:latin typeface="Arial" panose="020B0604020202020204" pitchFamily="34" charset="0"/>
                <a:cs typeface="Arial" panose="020B0604020202020204" pitchFamily="34" charset="0"/>
              </a:rPr>
              <a:t>approach may result </a:t>
            </a:r>
            <a:r>
              <a:rPr lang="en-GB" sz="1100" dirty="0">
                <a:latin typeface="Arial" panose="020B0604020202020204" pitchFamily="34" charset="0"/>
                <a:cs typeface="Arial" panose="020B0604020202020204" pitchFamily="34" charset="0"/>
              </a:rPr>
              <a:t>in an overall decrease in the size of care packages, as practitioners identify alternative sources of </a:t>
            </a:r>
            <a:r>
              <a:rPr lang="en-GB" sz="1100" dirty="0" smtClean="0">
                <a:latin typeface="Arial" panose="020B0604020202020204" pitchFamily="34" charset="0"/>
                <a:cs typeface="Arial" panose="020B0604020202020204" pitchFamily="34" charset="0"/>
              </a:rPr>
              <a:t>support. </a:t>
            </a:r>
            <a:r>
              <a:rPr lang="en-GB" sz="1100" dirty="0">
                <a:latin typeface="Arial" panose="020B0604020202020204" pitchFamily="34" charset="0"/>
                <a:cs typeface="Arial" panose="020B0604020202020204" pitchFamily="34" charset="0"/>
              </a:rPr>
              <a:t>There is also likely to be a delay and consequent reduction in the number of people seeking and receiving long term care due to better triaging and more effective signposting, </a:t>
            </a:r>
          </a:p>
          <a:p>
            <a:endParaRPr lang="en-GB" sz="11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800" b="1" i="1" dirty="0" smtClean="0">
                <a:latin typeface="Arial" panose="020B0604020202020204" pitchFamily="34" charset="0"/>
                <a:cs typeface="Arial" panose="020B0604020202020204" pitchFamily="34" charset="0"/>
              </a:rPr>
              <a:t>Local </a:t>
            </a:r>
            <a:r>
              <a:rPr lang="en-GB" sz="800" b="1" i="1" dirty="0">
                <a:latin typeface="Arial" panose="020B0604020202020204" pitchFamily="34" charset="0"/>
                <a:cs typeface="Arial" panose="020B0604020202020204" pitchFamily="34" charset="0"/>
              </a:rPr>
              <a:t>reablement records indicate more referrals but LAS entries are  </a:t>
            </a:r>
            <a:r>
              <a:rPr lang="en-GB" sz="800" b="1" i="1" dirty="0" smtClean="0">
                <a:latin typeface="Arial" panose="020B0604020202020204" pitchFamily="34" charset="0"/>
                <a:cs typeface="Arial" panose="020B0604020202020204" pitchFamily="34" charset="0"/>
              </a:rPr>
              <a:t>slightly lower</a:t>
            </a:r>
            <a:endParaRPr lang="en-GB" sz="800" i="1"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800" i="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Pie chart showing breakdown of spend on home care services by group (external) " title="Spend on home care services by group"/>
          <p:cNvGraphicFramePr>
            <a:graphicFrameLocks/>
          </p:cNvGraphicFramePr>
          <p:nvPr>
            <p:extLst>
              <p:ext uri="{D42A27DB-BD31-4B8C-83A1-F6EECF244321}">
                <p14:modId xmlns:p14="http://schemas.microsoft.com/office/powerpoint/2010/main" val="2545684499"/>
              </p:ext>
            </p:extLst>
          </p:nvPr>
        </p:nvGraphicFramePr>
        <p:xfrm>
          <a:off x="4499992" y="1268760"/>
          <a:ext cx="4404667" cy="2600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1761656277"/>
              </p:ext>
            </p:extLst>
          </p:nvPr>
        </p:nvGraphicFramePr>
        <p:xfrm>
          <a:off x="184672" y="4643682"/>
          <a:ext cx="8760964" cy="2086150"/>
        </p:xfrm>
        <a:graphic>
          <a:graphicData uri="http://schemas.openxmlformats.org/drawingml/2006/table">
            <a:tbl>
              <a:tblPr firstRow="1" firstCol="1" bandRow="1">
                <a:tableStyleId>{17292A2E-F333-43FB-9621-5CBBE7FDCDCB}</a:tableStyleId>
              </a:tblPr>
              <a:tblGrid>
                <a:gridCol w="3595240">
                  <a:extLst>
                    <a:ext uri="{9D8B030D-6E8A-4147-A177-3AD203B41FA5}">
                      <a16:colId xmlns:a16="http://schemas.microsoft.com/office/drawing/2014/main" val="464642431"/>
                    </a:ext>
                  </a:extLst>
                </a:gridCol>
                <a:gridCol w="5165724">
                  <a:extLst>
                    <a:ext uri="{9D8B030D-6E8A-4147-A177-3AD203B41FA5}">
                      <a16:colId xmlns:a16="http://schemas.microsoft.com/office/drawing/2014/main" val="3647390617"/>
                    </a:ext>
                  </a:extLst>
                </a:gridCol>
              </a:tblGrid>
              <a:tr h="15427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903270">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Increase the number of people receiving direct payments, to promote personalisation and enable choice </a:t>
                      </a:r>
                      <a:r>
                        <a:rPr lang="en-GB" sz="1200" b="0" i="1" dirty="0" smtClean="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Prepare for the rising ageing population in Luton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Work with colleagues across commissioning and adult social care to quantify the impact on home care of increasing support for people to live independently at home for as long as possible</a:t>
                      </a:r>
                      <a:endParaRPr lang="en-GB" sz="1200" b="0" dirty="0">
                        <a:solidFill>
                          <a:schemeClr val="tx1"/>
                        </a:solidFill>
                        <a:effectLst/>
                        <a:latin typeface="Arial" panose="020B0604020202020204" pitchFamily="34" charset="0"/>
                        <a:cs typeface="Arial" panose="020B0604020202020204" pitchFamily="34" charset="0"/>
                      </a:endParaRPr>
                    </a:p>
                  </a:txBody>
                  <a:tcPr marL="67572" marR="67572" marT="0" marB="0"/>
                </a:tc>
                <a:tc>
                  <a:txBody>
                    <a:bodyPr/>
                    <a:lstStyle/>
                    <a:p>
                      <a:pPr marL="171450" lvl="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Develop </a:t>
                      </a:r>
                      <a:r>
                        <a:rPr lang="en-GB" sz="1200" u="none" dirty="0" smtClean="0">
                          <a:latin typeface="Arial" panose="020B0604020202020204" pitchFamily="34" charset="0"/>
                          <a:cs typeface="Arial" panose="020B0604020202020204" pitchFamily="34" charset="0"/>
                        </a:rPr>
                        <a:t>Resilience Plans</a:t>
                      </a:r>
                      <a:r>
                        <a:rPr lang="en-GB" sz="1200" u="none" baseline="0" dirty="0" smtClean="0">
                          <a:latin typeface="Arial" panose="020B0604020202020204" pitchFamily="34" charset="0"/>
                          <a:cs typeface="Arial" panose="020B0604020202020204" pitchFamily="34" charset="0"/>
                        </a:rPr>
                        <a:t> </a:t>
                      </a:r>
                      <a:r>
                        <a:rPr lang="en-GB" sz="1200" u="none" baseline="0" dirty="0" smtClean="0">
                          <a:solidFill>
                            <a:schemeClr val="tx1"/>
                          </a:solidFill>
                          <a:latin typeface="Arial" panose="020B0604020202020204" pitchFamily="34" charset="0"/>
                          <a:cs typeface="Arial" panose="020B0604020202020204" pitchFamily="34" charset="0"/>
                        </a:rPr>
                        <a:t>based on likely </a:t>
                      </a:r>
                      <a:r>
                        <a:rPr lang="en-GB" sz="1200" kern="1200" dirty="0" smtClean="0">
                          <a:solidFill>
                            <a:schemeClr val="tx1"/>
                          </a:solidFill>
                          <a:effectLst/>
                          <a:latin typeface="Arial" panose="020B0604020202020204" pitchFamily="34" charset="0"/>
                          <a:ea typeface="+mn-ea"/>
                          <a:cs typeface="Arial" panose="020B0604020202020204" pitchFamily="34" charset="0"/>
                        </a:rPr>
                        <a:t>impact of Covid on home care</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Explore best practice examples of implementation of models with principles of home care integrated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with community nursing </a:t>
                      </a:r>
                      <a:r>
                        <a:rPr lang="en-GB" sz="1200" kern="1200" dirty="0" smtClean="0">
                          <a:solidFill>
                            <a:schemeClr val="tx1"/>
                          </a:solidFill>
                          <a:effectLst/>
                          <a:latin typeface="Arial" panose="020B0604020202020204" pitchFamily="34" charset="0"/>
                          <a:ea typeface="+mn-ea"/>
                          <a:cs typeface="Arial" panose="020B0604020202020204" pitchFamily="34" charset="0"/>
                        </a:rPr>
                        <a:t>e.g. the Buurtzorg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Explore potential for</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digital/tech solutions or enhancements e.g. ‘just in case’ calls from home care providers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Arial" panose="020B0604020202020204" pitchFamily="34" charset="0"/>
                          <a:ea typeface="+mn-ea"/>
                          <a:cs typeface="Arial" panose="020B0604020202020204" pitchFamily="34" charset="0"/>
                        </a:rPr>
                        <a:t>Offer rehabilitation to support people to return to their baseline and continue to live independently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Support</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Home Carers to develop their skills and passport these across organisations both with courses and contractual expectations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a:t>
                      </a:r>
                    </a:p>
                  </a:txBody>
                  <a:tcPr marL="67572" marR="67572" marT="0" marB="0"/>
                </a:tc>
                <a:extLst>
                  <a:ext uri="{0D108BD9-81ED-4DB2-BD59-A6C34878D82A}">
                    <a16:rowId xmlns:a16="http://schemas.microsoft.com/office/drawing/2014/main" val="3092732654"/>
                  </a:ext>
                </a:extLst>
              </a:tr>
            </a:tbl>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4"/>
          <a:stretch>
            <a:fillRect/>
          </a:stretch>
        </p:blipFill>
        <p:spPr>
          <a:xfrm>
            <a:off x="107504" y="116632"/>
            <a:ext cx="1296144" cy="504056"/>
          </a:xfrm>
          <a:prstGeom prst="rect">
            <a:avLst/>
          </a:prstGeom>
        </p:spPr>
      </p:pic>
    </p:spTree>
    <p:extLst>
      <p:ext uri="{BB962C8B-B14F-4D97-AF65-F5344CB8AC3E}">
        <p14:creationId xmlns:p14="http://schemas.microsoft.com/office/powerpoint/2010/main" val="415532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31</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36252" y="61715"/>
            <a:ext cx="8229600" cy="1008112"/>
          </a:xfrm>
        </p:spPr>
        <p:txBody>
          <a:bodyPr>
            <a:normAutofit/>
          </a:bodyPr>
          <a:lstStyle/>
          <a:p>
            <a:r>
              <a:rPr lang="en-GB" sz="2400" b="1" dirty="0">
                <a:solidFill>
                  <a:srgbClr val="7030A0"/>
                </a:solidFill>
                <a:latin typeface="Arial" charset="0"/>
                <a:ea typeface="ＭＳ Ｐゴシック" pitchFamily="34" charset="-128"/>
              </a:rPr>
              <a:t>Sheltered A</a:t>
            </a:r>
            <a:r>
              <a:rPr lang="en-GB" sz="2400" b="1" dirty="0" smtClean="0">
                <a:solidFill>
                  <a:srgbClr val="7030A0"/>
                </a:solidFill>
                <a:latin typeface="Arial" charset="0"/>
                <a:ea typeface="ＭＳ Ｐゴシック" pitchFamily="34" charset="-128"/>
              </a:rPr>
              <a:t>ccommodation </a:t>
            </a:r>
            <a:br>
              <a:rPr lang="en-GB" sz="2400" b="1" dirty="0" smtClean="0">
                <a:solidFill>
                  <a:srgbClr val="7030A0"/>
                </a:solidFill>
                <a:latin typeface="Arial" charset="0"/>
                <a:ea typeface="ＭＳ Ｐゴシック" pitchFamily="34" charset="-128"/>
              </a:rPr>
            </a:br>
            <a:r>
              <a:rPr lang="en-GB" sz="2400" b="1" dirty="0" smtClean="0">
                <a:solidFill>
                  <a:srgbClr val="7030A0"/>
                </a:solidFill>
                <a:latin typeface="Arial" charset="0"/>
                <a:ea typeface="ＭＳ Ｐゴシック" pitchFamily="34" charset="-128"/>
              </a:rPr>
              <a:t>and Extra </a:t>
            </a:r>
            <a:r>
              <a:rPr lang="en-GB" sz="2400" b="1" dirty="0">
                <a:solidFill>
                  <a:srgbClr val="7030A0"/>
                </a:solidFill>
                <a:latin typeface="Arial" charset="0"/>
                <a:ea typeface="ＭＳ Ｐゴシック" pitchFamily="34" charset="-128"/>
              </a:rPr>
              <a:t>C</a:t>
            </a:r>
            <a:r>
              <a:rPr lang="en-GB" sz="2400" b="1" dirty="0" smtClean="0">
                <a:solidFill>
                  <a:srgbClr val="7030A0"/>
                </a:solidFill>
                <a:latin typeface="Arial" charset="0"/>
                <a:ea typeface="ＭＳ Ｐゴシック" pitchFamily="34" charset="-128"/>
              </a:rPr>
              <a:t>are housing (1)</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79512" y="1465139"/>
            <a:ext cx="8652025" cy="5091266"/>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 nature of the needs of people living in sheltered housing is changing over time, with an increasing number of younger people of working age as well as people with complex needs. The proportion of </a:t>
            </a:r>
            <a:r>
              <a:rPr lang="en-GB" sz="1200" dirty="0" smtClean="0">
                <a:latin typeface="Arial" panose="020B0604020202020204" pitchFamily="34" charset="0"/>
                <a:ea typeface="Calibri" panose="020F0502020204030204" pitchFamily="34" charset="0"/>
                <a:cs typeface="Arial" panose="020B0604020202020204" pitchFamily="34" charset="0"/>
              </a:rPr>
              <a:t>older </a:t>
            </a:r>
            <a:r>
              <a:rPr lang="en-GB" sz="1200" dirty="0">
                <a:latin typeface="Arial" panose="020B0604020202020204" pitchFamily="34" charset="0"/>
                <a:ea typeface="Calibri" panose="020F0502020204030204" pitchFamily="34" charset="0"/>
                <a:cs typeface="Arial" panose="020B0604020202020204" pitchFamily="34" charset="0"/>
              </a:rPr>
              <a:t>people (of retirement age) in sheltered housing is decreasing. </a:t>
            </a:r>
          </a:p>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Demand on sheltered accommodation </a:t>
            </a:r>
            <a:r>
              <a:rPr lang="en-GB" sz="1200" dirty="0" smtClean="0">
                <a:latin typeface="Arial" panose="020B0604020202020204" pitchFamily="34" charset="0"/>
                <a:ea typeface="Calibri" panose="020F0502020204030204" pitchFamily="34" charset="0"/>
                <a:cs typeface="Arial" panose="020B0604020202020204" pitchFamily="34" charset="0"/>
              </a:rPr>
              <a:t>is </a:t>
            </a:r>
            <a:r>
              <a:rPr lang="en-GB" sz="1200" dirty="0">
                <a:latin typeface="Arial" panose="020B0604020202020204" pitchFamily="34" charset="0"/>
                <a:ea typeface="Calibri" panose="020F0502020204030204" pitchFamily="34" charset="0"/>
                <a:cs typeface="Arial" panose="020B0604020202020204" pitchFamily="34" charset="0"/>
              </a:rPr>
              <a:t>impacted by interventions which support people to stay living independently in their own home for longer, including access to assistive technology</a:t>
            </a:r>
            <a:r>
              <a:rPr lang="en-GB" sz="1200" dirty="0" smtClean="0">
                <a:latin typeface="Arial" panose="020B0604020202020204" pitchFamily="34" charset="0"/>
                <a:ea typeface="Calibri" panose="020F0502020204030204" pitchFamily="34" charset="0"/>
                <a:cs typeface="Arial" panose="020B0604020202020204" pitchFamily="34" charset="0"/>
              </a:rPr>
              <a:t>.</a:t>
            </a:r>
          </a:p>
          <a:p>
            <a:pPr marL="171450" lvl="0" indent="-171450">
              <a:lnSpc>
                <a:spcPct val="107000"/>
              </a:lnSpc>
              <a:buFont typeface="Arial" panose="020B0604020202020204" pitchFamily="34" charset="0"/>
              <a:buChar char="•"/>
              <a:defRPr/>
            </a:pPr>
            <a:r>
              <a:rPr lang="en-GB" sz="1200" dirty="0" smtClean="0">
                <a:latin typeface="Arial" panose="020B0604020202020204" pitchFamily="34" charset="0"/>
                <a:ea typeface="Calibri" panose="020F0502020204030204" pitchFamily="34" charset="0"/>
                <a:cs typeface="Arial" panose="020B0604020202020204" pitchFamily="34" charset="0"/>
              </a:rPr>
              <a:t>Some sheltered accommodation units have accessibility limits (e.g. no lifts available, or problems with location)</a:t>
            </a:r>
          </a:p>
          <a:p>
            <a:pPr marL="171450" indent="-171450">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Some sheltered housing properties are located outside of main scheme buildings e.g. Abigail Close bungalows that are part of the Abigail Court sheltered housing scheme but are located separately.  These are connected via a Call System and the tenants are subject to the same service offer with full accessibility to the main scheme.</a:t>
            </a: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Luton Council </a:t>
            </a:r>
            <a:r>
              <a:rPr lang="en-GB" sz="1200" dirty="0">
                <a:latin typeface="Arial" panose="020B0604020202020204" pitchFamily="34" charset="0"/>
                <a:ea typeface="Calibri" panose="020F0502020204030204" pitchFamily="34" charset="0"/>
                <a:cs typeface="Arial" panose="020B0604020202020204" pitchFamily="34" charset="0"/>
              </a:rPr>
              <a:t>has a total </a:t>
            </a:r>
            <a:r>
              <a:rPr lang="en-GB" sz="1200" dirty="0" smtClean="0">
                <a:latin typeface="Arial" panose="020B0604020202020204" pitchFamily="34" charset="0"/>
                <a:ea typeface="Calibri" panose="020F0502020204030204" pitchFamily="34" charset="0"/>
                <a:cs typeface="Arial" panose="020B0604020202020204" pitchFamily="34" charset="0"/>
              </a:rPr>
              <a:t>of 2 </a:t>
            </a:r>
            <a:r>
              <a:rPr lang="en-GB" sz="1200" dirty="0">
                <a:latin typeface="Arial" panose="020B0604020202020204" pitchFamily="34" charset="0"/>
                <a:ea typeface="Calibri" panose="020F0502020204030204" pitchFamily="34" charset="0"/>
                <a:cs typeface="Arial" panose="020B0604020202020204" pitchFamily="34" charset="0"/>
              </a:rPr>
              <a:t>extra care schemes with </a:t>
            </a:r>
            <a:r>
              <a:rPr lang="en-GB" sz="1200" dirty="0" smtClean="0">
                <a:latin typeface="Arial" panose="020B0604020202020204" pitchFamily="34" charset="0"/>
                <a:ea typeface="Calibri" panose="020F0502020204030204" pitchFamily="34" charset="0"/>
                <a:cs typeface="Arial" panose="020B0604020202020204" pitchFamily="34" charset="0"/>
              </a:rPr>
              <a:t>91 units but does work in partnership with Homegroup (Applegrove) and Beds Pilgrims Housing Association (BPHA, </a:t>
            </a:r>
            <a:r>
              <a:rPr lang="en-GB" sz="1200" dirty="0" smtClean="0">
                <a:latin typeface="Arial" panose="020B0604020202020204" pitchFamily="34" charset="0"/>
                <a:cs typeface="Arial" panose="020B0604020202020204" pitchFamily="34" charset="0"/>
              </a:rPr>
              <a:t>Betty </a:t>
            </a:r>
            <a:r>
              <a:rPr lang="en-GB" sz="1200" dirty="0">
                <a:latin typeface="Arial" panose="020B0604020202020204" pitchFamily="34" charset="0"/>
                <a:cs typeface="Arial" panose="020B0604020202020204" pitchFamily="34" charset="0"/>
              </a:rPr>
              <a:t>Dodd and Jill Jenkins Courts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ea typeface="Calibri" panose="020F0502020204030204" pitchFamily="34" charset="0"/>
                <a:cs typeface="Arial" panose="020B0604020202020204" pitchFamily="34" charset="0"/>
              </a:rPr>
              <a:t>Luton Council has a total of 834 sheltered housing accommodation units and 91 Extra Care properties.  </a:t>
            </a:r>
            <a:r>
              <a:rPr lang="en-GB" sz="1200" dirty="0">
                <a:latin typeface="Arial" panose="020B0604020202020204" pitchFamily="34" charset="0"/>
                <a:ea typeface="Calibri" panose="020F0502020204030204" pitchFamily="34" charset="0"/>
                <a:cs typeface="Arial" panose="020B0604020202020204" pitchFamily="34" charset="0"/>
              </a:rPr>
              <a:t>In the past 12 months, we have had 100 vacancies in sheltered </a:t>
            </a:r>
            <a:r>
              <a:rPr lang="en-GB" sz="1200" dirty="0" smtClean="0">
                <a:latin typeface="Arial" panose="020B0604020202020204" pitchFamily="34" charset="0"/>
                <a:ea typeface="Calibri" panose="020F0502020204030204" pitchFamily="34" charset="0"/>
                <a:cs typeface="Arial" panose="020B0604020202020204" pitchFamily="34" charset="0"/>
              </a:rPr>
              <a:t>accommodation </a:t>
            </a:r>
            <a:r>
              <a:rPr lang="en-GB" sz="1200" dirty="0">
                <a:latin typeface="Arial" panose="020B0604020202020204" pitchFamily="34" charset="0"/>
                <a:ea typeface="Calibri" panose="020F0502020204030204" pitchFamily="34" charset="0"/>
                <a:cs typeface="Arial" panose="020B0604020202020204" pitchFamily="34" charset="0"/>
              </a:rPr>
              <a:t>(this number reflects the impact of Covid and is not necessarily generalisable) (occupancy in March 2020 828 and in June 2020 786</a:t>
            </a:r>
            <a:r>
              <a:rPr lang="en-GB" sz="1200" dirty="0" smtClean="0">
                <a:latin typeface="Arial" panose="020B0604020202020204" pitchFamily="34" charset="0"/>
                <a:ea typeface="Calibri" panose="020F0502020204030204" pitchFamily="34" charset="0"/>
                <a:cs typeface="Arial" panose="020B0604020202020204" pitchFamily="34" charset="0"/>
              </a:rPr>
              <a:t>).</a:t>
            </a: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Luton has some sheltered accommodation (self-contained flats, </a:t>
            </a:r>
            <a:r>
              <a:rPr lang="en-GB" sz="1200" dirty="0" smtClean="0">
                <a:latin typeface="Arial" panose="020B0604020202020204" pitchFamily="34" charset="0"/>
                <a:ea typeface="Calibri" panose="020F0502020204030204" pitchFamily="34" charset="0"/>
                <a:cs typeface="Arial" panose="020B0604020202020204" pitchFamily="34" charset="0"/>
              </a:rPr>
              <a:t>with service provided by sheltered </a:t>
            </a:r>
            <a:r>
              <a:rPr lang="en-GB" sz="1200" dirty="0">
                <a:latin typeface="Arial" panose="020B0604020202020204" pitchFamily="34" charset="0"/>
                <a:ea typeface="Calibri" panose="020F0502020204030204" pitchFamily="34" charset="0"/>
                <a:cs typeface="Arial" panose="020B0604020202020204" pitchFamily="34" charset="0"/>
              </a:rPr>
              <a:t>housing officers) that is harder to let (due to lack of facilities </a:t>
            </a:r>
            <a:r>
              <a:rPr lang="en-GB" sz="1200" dirty="0" smtClean="0">
                <a:latin typeface="Arial" panose="020B0604020202020204" pitchFamily="34" charset="0"/>
                <a:ea typeface="Calibri" panose="020F0502020204030204" pitchFamily="34" charset="0"/>
                <a:cs typeface="Arial" panose="020B0604020202020204" pitchFamily="34" charset="0"/>
              </a:rPr>
              <a:t>e.g. </a:t>
            </a:r>
            <a:r>
              <a:rPr lang="en-GB" sz="1200" dirty="0">
                <a:latin typeface="Arial" panose="020B0604020202020204" pitchFamily="34" charset="0"/>
                <a:ea typeface="Calibri" panose="020F0502020204030204" pitchFamily="34" charset="0"/>
                <a:cs typeface="Arial" panose="020B0604020202020204" pitchFamily="34" charset="0"/>
              </a:rPr>
              <a:t>not wheelchair accessible or lack of step-free access) but in general the Council manages supply/demand. However, Luton lets a significant number of properties to applicants with low level housing needs but the demand from those with high level needs does not balance with supply.  In order to increase demand, in the last few years the Council has decreased the age criteria. </a:t>
            </a:r>
          </a:p>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Despite the number of voids there is still a </a:t>
            </a:r>
            <a:r>
              <a:rPr lang="en-GB" sz="1200" dirty="0" smtClean="0">
                <a:latin typeface="Arial" panose="020B0604020202020204" pitchFamily="34" charset="0"/>
                <a:ea typeface="Calibri" panose="020F0502020204030204" pitchFamily="34" charset="0"/>
                <a:cs typeface="Arial" panose="020B0604020202020204" pitchFamily="34" charset="0"/>
              </a:rPr>
              <a:t>waiting </a:t>
            </a:r>
            <a:r>
              <a:rPr lang="en-GB" sz="1200" dirty="0">
                <a:latin typeface="Arial" panose="020B0604020202020204" pitchFamily="34" charset="0"/>
                <a:ea typeface="Calibri" panose="020F0502020204030204" pitchFamily="34" charset="0"/>
                <a:cs typeface="Arial" panose="020B0604020202020204" pitchFamily="34" charset="0"/>
              </a:rPr>
              <a:t>list for sheltered accommodation due to </a:t>
            </a:r>
            <a:r>
              <a:rPr lang="en-GB" sz="1200" dirty="0" smtClean="0">
                <a:latin typeface="Arial" panose="020B0604020202020204" pitchFamily="34" charset="0"/>
                <a:ea typeface="Calibri" panose="020F0502020204030204" pitchFamily="34" charset="0"/>
                <a:cs typeface="Arial" panose="020B0604020202020204" pitchFamily="34" charset="0"/>
              </a:rPr>
              <a:t>challenges of accessibility </a:t>
            </a:r>
            <a:r>
              <a:rPr lang="en-GB" sz="1200" dirty="0">
                <a:latin typeface="Arial" panose="020B0604020202020204" pitchFamily="34" charset="0"/>
                <a:ea typeface="Calibri" panose="020F0502020204030204" pitchFamily="34" charset="0"/>
                <a:cs typeface="Arial" panose="020B0604020202020204" pitchFamily="34" charset="0"/>
              </a:rPr>
              <a:t>in some units of current </a:t>
            </a:r>
            <a:r>
              <a:rPr lang="en-GB" sz="1200" dirty="0" smtClean="0">
                <a:latin typeface="Arial" panose="020B0604020202020204" pitchFamily="34" charset="0"/>
                <a:ea typeface="Calibri" panose="020F0502020204030204" pitchFamily="34" charset="0"/>
                <a:cs typeface="Arial" panose="020B0604020202020204" pitchFamily="34" charset="0"/>
              </a:rPr>
              <a:t>provision</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There </a:t>
            </a:r>
            <a:r>
              <a:rPr lang="en-GB" sz="1200" dirty="0">
                <a:latin typeface="Arial" panose="020B0604020202020204" pitchFamily="34" charset="0"/>
                <a:cs typeface="Arial" panose="020B0604020202020204" pitchFamily="34" charset="0"/>
              </a:rPr>
              <a:t>are a high number of applicants who are eligible for sheltered housing but, as above, many of these applicants do not have high levels of housing </a:t>
            </a:r>
            <a:r>
              <a:rPr lang="en-GB" sz="1200" dirty="0" smtClean="0">
                <a:latin typeface="Arial" panose="020B0604020202020204" pitchFamily="34" charset="0"/>
                <a:cs typeface="Arial" panose="020B0604020202020204" pitchFamily="34" charset="0"/>
              </a:rPr>
              <a:t>or care needs.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All schemes are subject to a plan of refurbishments of which 15 of 20 have been completed</a:t>
            </a:r>
            <a:r>
              <a:rPr lang="en-GB" sz="12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Both Luton Council </a:t>
            </a:r>
            <a:r>
              <a:rPr lang="en-GB" sz="1200" dirty="0" smtClean="0">
                <a:latin typeface="Arial" panose="020B0604020202020204" pitchFamily="34" charset="0"/>
                <a:cs typeface="Arial" panose="020B0604020202020204" pitchFamily="34" charset="0"/>
              </a:rPr>
              <a:t>Extra Care Schemes </a:t>
            </a:r>
            <a:r>
              <a:rPr lang="en-GB" sz="1200" dirty="0">
                <a:latin typeface="Arial" panose="020B0604020202020204" pitchFamily="34" charset="0"/>
                <a:cs typeface="Arial" panose="020B0604020202020204" pitchFamily="34" charset="0"/>
              </a:rPr>
              <a:t>are scheduled for refurbishment and system upgrades.  These are scheduled for </a:t>
            </a:r>
            <a:r>
              <a:rPr lang="en-GB" sz="1200" dirty="0" smtClean="0">
                <a:latin typeface="Arial" panose="020B0604020202020204" pitchFamily="34" charset="0"/>
                <a:cs typeface="Arial" panose="020B0604020202020204" pitchFamily="34" charset="0"/>
              </a:rPr>
              <a:t>2020-2021.</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rgbClr val="FF0000"/>
              </a:solidFill>
              <a:latin typeface="Arial" panose="020B0604020202020204" pitchFamily="34" charset="0"/>
              <a:cs typeface="Arial" panose="020B0604020202020204" pitchFamily="34" charset="0"/>
            </a:endParaRPr>
          </a:p>
        </p:txBody>
      </p:sp>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758042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32</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611560" y="5553"/>
            <a:ext cx="8229600" cy="1008112"/>
          </a:xfrm>
        </p:spPr>
        <p:txBody>
          <a:bodyPr>
            <a:normAutofit/>
          </a:bodyPr>
          <a:lstStyle/>
          <a:p>
            <a:r>
              <a:rPr lang="en-GB" sz="2400" b="1" dirty="0">
                <a:solidFill>
                  <a:srgbClr val="7030A0"/>
                </a:solidFill>
                <a:latin typeface="Arial" charset="0"/>
                <a:ea typeface="ＭＳ Ｐゴシック" pitchFamily="34" charset="-128"/>
              </a:rPr>
              <a:t>Sheltered A</a:t>
            </a:r>
            <a:r>
              <a:rPr lang="en-GB" sz="2400" b="1" dirty="0" smtClean="0">
                <a:solidFill>
                  <a:srgbClr val="7030A0"/>
                </a:solidFill>
                <a:latin typeface="Arial" charset="0"/>
                <a:ea typeface="ＭＳ Ｐゴシック" pitchFamily="34" charset="-128"/>
              </a:rPr>
              <a:t>ccommodation </a:t>
            </a:r>
            <a:br>
              <a:rPr lang="en-GB" sz="2400" b="1" dirty="0" smtClean="0">
                <a:solidFill>
                  <a:srgbClr val="7030A0"/>
                </a:solidFill>
                <a:latin typeface="Arial" charset="0"/>
                <a:ea typeface="ＭＳ Ｐゴシック" pitchFamily="34" charset="-128"/>
              </a:rPr>
            </a:br>
            <a:r>
              <a:rPr lang="en-GB" sz="2400" b="1" dirty="0" smtClean="0">
                <a:solidFill>
                  <a:srgbClr val="7030A0"/>
                </a:solidFill>
                <a:latin typeface="Arial" charset="0"/>
                <a:ea typeface="ＭＳ Ｐゴシック" pitchFamily="34" charset="-128"/>
              </a:rPr>
              <a:t>and Extra </a:t>
            </a:r>
            <a:r>
              <a:rPr lang="en-GB" sz="2400" b="1" dirty="0">
                <a:solidFill>
                  <a:srgbClr val="7030A0"/>
                </a:solidFill>
                <a:latin typeface="Arial" charset="0"/>
                <a:ea typeface="ＭＳ Ｐゴシック" pitchFamily="34" charset="-128"/>
              </a:rPr>
              <a:t>C</a:t>
            </a:r>
            <a:r>
              <a:rPr lang="en-GB" sz="2400" b="1" dirty="0" smtClean="0">
                <a:solidFill>
                  <a:srgbClr val="7030A0"/>
                </a:solidFill>
                <a:latin typeface="Arial" charset="0"/>
                <a:ea typeface="ＭＳ Ｐゴシック" pitchFamily="34" charset="-128"/>
              </a:rPr>
              <a:t>are housing (2)</a:t>
            </a:r>
            <a:endParaRPr lang="en-GB" sz="2400" dirty="0"/>
          </a:p>
        </p:txBody>
      </p:sp>
      <p:graphicFrame>
        <p:nvGraphicFramePr>
          <p:cNvPr id="6" name="Table 5"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242196077"/>
              </p:ext>
            </p:extLst>
          </p:nvPr>
        </p:nvGraphicFramePr>
        <p:xfrm>
          <a:off x="251520" y="1700808"/>
          <a:ext cx="8760964" cy="3158827"/>
        </p:xfrm>
        <a:graphic>
          <a:graphicData uri="http://schemas.openxmlformats.org/drawingml/2006/table">
            <a:tbl>
              <a:tblPr firstRow="1" firstCol="1" bandRow="1">
                <a:tableStyleId>{17292A2E-F333-43FB-9621-5CBBE7FDCDCB}</a:tableStyleId>
              </a:tblPr>
              <a:tblGrid>
                <a:gridCol w="4536505">
                  <a:extLst>
                    <a:ext uri="{9D8B030D-6E8A-4147-A177-3AD203B41FA5}">
                      <a16:colId xmlns:a16="http://schemas.microsoft.com/office/drawing/2014/main" val="464642431"/>
                    </a:ext>
                  </a:extLst>
                </a:gridCol>
                <a:gridCol w="4224459">
                  <a:extLst>
                    <a:ext uri="{9D8B030D-6E8A-4147-A177-3AD203B41FA5}">
                      <a16:colId xmlns:a16="http://schemas.microsoft.com/office/drawing/2014/main" val="3647390617"/>
                    </a:ext>
                  </a:extLst>
                </a:gridCol>
              </a:tblGrid>
              <a:tr h="232747">
                <a:tc>
                  <a:txBody>
                    <a:bodyPr/>
                    <a:lstStyle/>
                    <a:p>
                      <a:pPr algn="ctr"/>
                      <a:r>
                        <a:rPr lang="en-US" sz="1400" dirty="0">
                          <a:effectLst/>
                          <a:latin typeface="Arial" panose="020B0604020202020204" pitchFamily="34" charset="0"/>
                          <a:cs typeface="Arial" panose="020B0604020202020204" pitchFamily="34" charset="0"/>
                        </a:rPr>
                        <a:t>What do we need to do?</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Next </a:t>
                      </a:r>
                      <a:r>
                        <a:rPr lang="en-US" sz="1400" dirty="0" smtClean="0">
                          <a:effectLst/>
                          <a:latin typeface="Arial" panose="020B0604020202020204" pitchFamily="34" charset="0"/>
                          <a:cs typeface="Arial" panose="020B0604020202020204" pitchFamily="34" charset="0"/>
                        </a:rPr>
                        <a:t>steps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871323">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Better understand the changing profile of sheltered accommodation  across the range of schemes, including the levels of support that are provided into each of the schemes.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Determine whether there are areas that need more supply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Agree approach to engaging with suppliers of schemes where there is demand for more or less of specific kinds of supported accommodation </a:t>
                      </a:r>
                      <a:endParaRPr lang="en-GB" sz="1200" b="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GB" sz="1200" b="0" dirty="0">
                        <a:solidFill>
                          <a:schemeClr val="tx1"/>
                        </a:solidFill>
                        <a:effectLst/>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 and quantify the changes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to sheltered accommodation and interdependencies with other aspects of provision (e.g. extra care, independent living) and implications for provision and demand in the future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Explore potential for transitioning some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sheltered accommodation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units to age specific schemes (where the attributes of the block allow for this e.g. accessible, lifts installed etc.) </a:t>
                      </a:r>
                    </a:p>
                    <a:p>
                      <a:pPr marL="171450" lvl="0" indent="-171450">
                        <a:buFontTx/>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Continue with the plan of scheme upgrades </a:t>
                      </a:r>
                    </a:p>
                    <a:p>
                      <a:pPr marL="171450" lvl="0" indent="-171450">
                        <a:buFontTx/>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Investigate use of technology such as Tablets within tenants properties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as a method to address social isolation.</a:t>
                      </a:r>
                    </a:p>
                    <a:p>
                      <a:pPr marL="171450" lvl="0" indent="-171450">
                        <a:buFontTx/>
                        <a:buChar cha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Promote and increase social inclusion within schemes as a method increasing social involvement.</a:t>
                      </a:r>
                    </a:p>
                    <a:p>
                      <a:pPr marL="171450" lvl="0" indent="-171450">
                        <a:buFontTx/>
                        <a:buChar cha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Look at ways to generate income from facilities following refurbishment.</a:t>
                      </a: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708323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33</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806896" y="-162272"/>
            <a:ext cx="8229600" cy="804277"/>
          </a:xfrm>
        </p:spPr>
        <p:txBody>
          <a:bodyPr>
            <a:normAutofit/>
          </a:bodyPr>
          <a:lstStyle/>
          <a:p>
            <a:r>
              <a:rPr lang="en-GB" sz="2400" b="1" dirty="0">
                <a:solidFill>
                  <a:srgbClr val="7030A0"/>
                </a:solidFill>
                <a:latin typeface="Arial" charset="0"/>
                <a:ea typeface="ＭＳ Ｐゴシック" pitchFamily="34" charset="-128"/>
              </a:rPr>
              <a:t>Long Term Residential </a:t>
            </a:r>
            <a:r>
              <a:rPr lang="en-GB" sz="2400" b="1" dirty="0" smtClean="0">
                <a:solidFill>
                  <a:srgbClr val="7030A0"/>
                </a:solidFill>
                <a:latin typeface="Arial" charset="0"/>
                <a:ea typeface="ＭＳ Ｐゴシック" pitchFamily="34" charset="-128"/>
              </a:rPr>
              <a:t>and </a:t>
            </a:r>
            <a:r>
              <a:rPr lang="en-GB" sz="2400" b="1" dirty="0">
                <a:solidFill>
                  <a:srgbClr val="7030A0"/>
                </a:solidFill>
                <a:latin typeface="Arial" charset="0"/>
                <a:ea typeface="ＭＳ Ｐゴシック" pitchFamily="34" charset="-128"/>
              </a:rPr>
              <a:t>Nursing </a:t>
            </a:r>
            <a:r>
              <a:rPr lang="en-GB" sz="2400" b="1" dirty="0" smtClean="0">
                <a:solidFill>
                  <a:srgbClr val="7030A0"/>
                </a:solidFill>
                <a:latin typeface="Arial" charset="0"/>
                <a:ea typeface="ＭＳ Ｐゴシック" pitchFamily="34" charset="-128"/>
              </a:rPr>
              <a:t>Care (1) </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07503" y="620688"/>
            <a:ext cx="8904981" cy="2970044"/>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2019/20, Luton </a:t>
            </a:r>
            <a:r>
              <a:rPr lang="en-GB"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 </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428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people (</a:t>
            </a:r>
            <a:r>
              <a:rPr lang="en-GB" sz="1100" dirty="0" smtClean="0">
                <a:latin typeface="Arial" panose="020B0604020202020204" pitchFamily="34" charset="0"/>
                <a:cs typeface="Arial" panose="020B0604020202020204" pitchFamily="34" charset="0"/>
              </a:rPr>
              <a:t>142 </a:t>
            </a:r>
            <a:r>
              <a:rPr lang="en-GB" sz="1100" dirty="0">
                <a:latin typeface="Arial" panose="020B0604020202020204" pitchFamily="34" charset="0"/>
                <a:cs typeface="Arial" panose="020B0604020202020204" pitchFamily="34" charset="0"/>
              </a:rPr>
              <a:t>people aged 18-64yrs and 286 people aged 65+)</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in long-term residential care at a cost of </a:t>
            </a:r>
            <a:r>
              <a:rPr lang="en-GB" sz="1100" dirty="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20,878,113. In addition, Luton Council spent £</a:t>
            </a:r>
            <a:r>
              <a:rPr lang="en-GB" sz="1100" dirty="0">
                <a:latin typeface="Arial" panose="020B0604020202020204" pitchFamily="34" charset="0"/>
                <a:cs typeface="Arial" panose="020B0604020202020204" pitchFamily="34" charset="0"/>
              </a:rPr>
              <a:t>1,526,144 o</a:t>
            </a:r>
            <a:r>
              <a:rPr lang="en-GB" sz="1100" dirty="0" smtClean="0">
                <a:latin typeface="Arial" panose="020B0604020202020204" pitchFamily="34" charset="0"/>
                <a:cs typeface="Arial" panose="020B0604020202020204" pitchFamily="34" charset="0"/>
              </a:rPr>
              <a:t>n short-term residential care.</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There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are 703 residential care beds available.  </a:t>
            </a:r>
            <a:r>
              <a:rPr lang="en-GB" sz="1100" dirty="0">
                <a:effectLst/>
                <a:latin typeface="Arial" panose="020B0604020202020204" pitchFamily="34" charset="0"/>
                <a:ea typeface="Times New Roman" panose="02020603050405020304" pitchFamily="18" charset="0"/>
                <a:cs typeface="Arial" panose="020B0604020202020204" pitchFamily="34" charset="0"/>
              </a:rPr>
              <a:t>The Council paid for out of borough residential care for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12 people.</a:t>
            </a:r>
          </a:p>
          <a:p>
            <a:pPr marL="171450" indent="-171450">
              <a:buFont typeface="Arial" panose="020B0604020202020204" pitchFamily="34" charset="0"/>
              <a:buChar char="•"/>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In </a:t>
            </a:r>
            <a:r>
              <a:rPr lang="en-GB" sz="1100" dirty="0">
                <a:effectLst/>
                <a:latin typeface="Arial" panose="020B0604020202020204" pitchFamily="34" charset="0"/>
                <a:ea typeface="Times New Roman" panose="02020603050405020304" pitchFamily="18" charset="0"/>
                <a:cs typeface="Arial" panose="020B0604020202020204" pitchFamily="34" charset="0"/>
              </a:rPr>
              <a:t>2019/20, Luton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supported 94 people (21 people aged 18-64yrs and 73 people aged 65+yrs) </a:t>
            </a:r>
            <a:r>
              <a:rPr lang="en-GB" sz="1100" dirty="0">
                <a:effectLst/>
                <a:latin typeface="Arial" panose="020B0604020202020204" pitchFamily="34" charset="0"/>
                <a:ea typeface="Times New Roman" panose="02020603050405020304" pitchFamily="18" charset="0"/>
                <a:cs typeface="Arial" panose="020B0604020202020204" pitchFamily="34" charset="0"/>
              </a:rPr>
              <a:t>in long-term nursing care at a cost of </a:t>
            </a:r>
            <a:r>
              <a:rPr lang="en-GB" sz="1100" dirty="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3,734,052</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in addition, the Council spent </a:t>
            </a:r>
            <a:r>
              <a:rPr lang="en-GB" sz="1100" dirty="0">
                <a:latin typeface="Arial" panose="020B0604020202020204" pitchFamily="34" charset="0"/>
                <a:cs typeface="Arial" panose="020B0604020202020204" pitchFamily="34" charset="0"/>
              </a:rPr>
              <a:t>£429,241 </a:t>
            </a:r>
            <a:r>
              <a:rPr lang="en-GB" sz="1100" dirty="0" smtClean="0">
                <a:latin typeface="Arial" panose="020B0604020202020204" pitchFamily="34" charset="0"/>
                <a:cs typeface="Arial" panose="020B0604020202020204" pitchFamily="34" charset="0"/>
              </a:rPr>
              <a:t>on short term nursing care.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There </a:t>
            </a:r>
            <a:r>
              <a:rPr lang="en-GB" sz="1100" dirty="0">
                <a:effectLst/>
                <a:latin typeface="Arial" panose="020B0604020202020204" pitchFamily="34" charset="0"/>
                <a:ea typeface="Times New Roman" panose="02020603050405020304" pitchFamily="18" charset="0"/>
                <a:cs typeface="Arial" panose="020B0604020202020204" pitchFamily="34" charset="0"/>
              </a:rPr>
              <a:t>are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350 nursing care </a:t>
            </a:r>
            <a:r>
              <a:rPr lang="en-GB" sz="1100" dirty="0">
                <a:effectLst/>
                <a:latin typeface="Arial" panose="020B0604020202020204" pitchFamily="34" charset="0"/>
                <a:ea typeface="Times New Roman" panose="02020603050405020304" pitchFamily="18" charset="0"/>
                <a:cs typeface="Arial" panose="020B0604020202020204" pitchFamily="34" charset="0"/>
              </a:rPr>
              <a:t>beds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available. </a:t>
            </a:r>
            <a:r>
              <a:rPr lang="en-GB" sz="1100" dirty="0">
                <a:effectLst/>
                <a:latin typeface="Arial" panose="020B0604020202020204" pitchFamily="34" charset="0"/>
                <a:ea typeface="Times New Roman" panose="02020603050405020304" pitchFamily="18" charset="0"/>
                <a:cs typeface="Arial" panose="020B0604020202020204" pitchFamily="34" charset="0"/>
              </a:rPr>
              <a:t>The Council paid for out of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borough </a:t>
            </a:r>
            <a:r>
              <a:rPr lang="en-GB" sz="1100" dirty="0">
                <a:effectLst/>
                <a:latin typeface="Arial" panose="020B0604020202020204" pitchFamily="34" charset="0"/>
                <a:ea typeface="Times New Roman" panose="02020603050405020304" pitchFamily="18" charset="0"/>
                <a:cs typeface="Arial" panose="020B0604020202020204" pitchFamily="34" charset="0"/>
              </a:rPr>
              <a:t>nursing care for ~72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people.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Only </a:t>
            </a:r>
            <a:r>
              <a:rPr lang="en-GB" sz="1100" dirty="0">
                <a:latin typeface="Arial" panose="020B0604020202020204" pitchFamily="34" charset="0"/>
                <a:cs typeface="Arial" panose="020B0604020202020204" pitchFamily="34" charset="0"/>
              </a:rPr>
              <a:t>one care home in Luton can provide respite care for people with severe physical </a:t>
            </a:r>
            <a:r>
              <a:rPr lang="en-GB" sz="1100" dirty="0" smtClean="0">
                <a:latin typeface="Arial" panose="020B0604020202020204" pitchFamily="34" charset="0"/>
                <a:cs typeface="Arial" panose="020B0604020202020204" pitchFamily="34" charset="0"/>
              </a:rPr>
              <a:t>disabilities</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A </a:t>
            </a:r>
            <a:r>
              <a:rPr lang="en-GB" sz="1100" dirty="0">
                <a:latin typeface="Arial" panose="020B0604020202020204" pitchFamily="34" charset="0"/>
                <a:cs typeface="Arial" panose="020B0604020202020204" pitchFamily="34" charset="0"/>
              </a:rPr>
              <a:t>rising proportion of residents with dementia with associated physical and mental health needs as a </a:t>
            </a:r>
            <a:r>
              <a:rPr lang="en-GB" sz="1100" dirty="0" smtClean="0">
                <a:latin typeface="Arial" panose="020B0604020202020204" pitchFamily="34" charset="0"/>
                <a:cs typeface="Arial" panose="020B0604020202020204" pitchFamily="34" charset="0"/>
              </a:rPr>
              <a:t>result.</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Luton has 150 self-funders, making up 19% of the occupancy. </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Based on analysis from July-September 2020, the void rate was at 22.5%, illustrating the challenges that COVID-19 has had on the market. </a:t>
            </a:r>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ea typeface="Calibri" panose="020F0502020204030204" pitchFamily="34" charset="0"/>
                <a:cs typeface="Arial" panose="020B0604020202020204" pitchFamily="34" charset="0"/>
              </a:rPr>
              <a:t>Defining </a:t>
            </a:r>
            <a:r>
              <a:rPr lang="en-GB" sz="1100" b="1" dirty="0">
                <a:latin typeface="Arial" panose="020B0604020202020204" pitchFamily="34" charset="0"/>
                <a:ea typeface="Calibri" panose="020F0502020204030204" pitchFamily="34" charset="0"/>
                <a:cs typeface="Arial" panose="020B0604020202020204" pitchFamily="34" charset="0"/>
              </a:rPr>
              <a:t>residential and nursing care</a:t>
            </a:r>
          </a:p>
          <a:p>
            <a:pPr marL="285750" indent="-2857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Luton has an estimated </a:t>
            </a:r>
            <a:r>
              <a:rPr lang="en-GB" sz="1100" i="1" dirty="0">
                <a:latin typeface="Arial" panose="020B0604020202020204" pitchFamily="34" charset="0"/>
                <a:cs typeface="Arial" panose="020B0604020202020204" pitchFamily="34" charset="0"/>
              </a:rPr>
              <a:t>over-supply</a:t>
            </a:r>
            <a:r>
              <a:rPr lang="en-GB" sz="1100" dirty="0">
                <a:latin typeface="Arial" panose="020B0604020202020204" pitchFamily="34" charset="0"/>
                <a:cs typeface="Arial" panose="020B0604020202020204" pitchFamily="34" charset="0"/>
              </a:rPr>
              <a:t> of residential care </a:t>
            </a:r>
            <a:r>
              <a:rPr lang="en-GB" sz="1100" dirty="0" smtClean="0">
                <a:latin typeface="Arial" panose="020B0604020202020204" pitchFamily="34" charset="0"/>
                <a:cs typeface="Arial" panose="020B0604020202020204" pitchFamily="34" charset="0"/>
              </a:rPr>
              <a:t>beds, and an </a:t>
            </a:r>
            <a:r>
              <a:rPr lang="en-GB" sz="1100" i="1" dirty="0" smtClean="0">
                <a:latin typeface="Arial" panose="020B0604020202020204" pitchFamily="34" charset="0"/>
                <a:cs typeface="Arial" panose="020B0604020202020204" pitchFamily="34" charset="0"/>
              </a:rPr>
              <a:t>under-supply</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nursing care beds, particularly for placing people with complex </a:t>
            </a:r>
            <a:r>
              <a:rPr lang="en-GB" sz="1100" dirty="0" smtClean="0">
                <a:latin typeface="Arial" panose="020B0604020202020204" pitchFamily="34" charset="0"/>
                <a:cs typeface="Arial" panose="020B0604020202020204" pitchFamily="34" charset="0"/>
              </a:rPr>
              <a:t>packages.  There is a need for a shared understanding of how ‘nursing care’ is defined, between commissioners and providers.  </a:t>
            </a:r>
          </a:p>
          <a:p>
            <a:r>
              <a:rPr lang="en-GB" sz="11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Supply</a:t>
            </a:r>
            <a:endParaRPr lang="en-GB" sz="11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Luton currently uses spot purchasing for all nursing and residential care</a:t>
            </a:r>
            <a:endParaRPr lang="en-GB"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80931843"/>
              </p:ext>
            </p:extLst>
          </p:nvPr>
        </p:nvGraphicFramePr>
        <p:xfrm>
          <a:off x="215796" y="3583555"/>
          <a:ext cx="8760964" cy="3314275"/>
        </p:xfrm>
        <a:graphic>
          <a:graphicData uri="http://schemas.openxmlformats.org/drawingml/2006/table">
            <a:tbl>
              <a:tblPr firstRow="1" firstCol="1" bandRow="1">
                <a:tableStyleId>{17292A2E-F333-43FB-9621-5CBBE7FDCDCB}</a:tableStyleId>
              </a:tblPr>
              <a:tblGrid>
                <a:gridCol w="4536505">
                  <a:extLst>
                    <a:ext uri="{9D8B030D-6E8A-4147-A177-3AD203B41FA5}">
                      <a16:colId xmlns:a16="http://schemas.microsoft.com/office/drawing/2014/main" val="464642431"/>
                    </a:ext>
                  </a:extLst>
                </a:gridCol>
                <a:gridCol w="4224459">
                  <a:extLst>
                    <a:ext uri="{9D8B030D-6E8A-4147-A177-3AD203B41FA5}">
                      <a16:colId xmlns:a16="http://schemas.microsoft.com/office/drawing/2014/main" val="3647390617"/>
                    </a:ext>
                  </a:extLst>
                </a:gridCol>
              </a:tblGrid>
              <a:tr h="232747">
                <a:tc>
                  <a:txBody>
                    <a:bodyPr/>
                    <a:lstStyle/>
                    <a:p>
                      <a:pPr algn="ctr"/>
                      <a:r>
                        <a:rPr lang="en-US" sz="1400" dirty="0">
                          <a:effectLst/>
                          <a:latin typeface="Arial" panose="020B0604020202020204" pitchFamily="34" charset="0"/>
                          <a:cs typeface="Arial" panose="020B0604020202020204" pitchFamily="34" charset="0"/>
                        </a:rPr>
                        <a:t>What do we need to do?</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400" dirty="0">
                          <a:effectLst/>
                          <a:latin typeface="Arial" panose="020B0604020202020204" pitchFamily="34" charset="0"/>
                          <a:cs typeface="Arial" panose="020B0604020202020204" pitchFamily="34" charset="0"/>
                        </a:rPr>
                        <a:t>Next </a:t>
                      </a:r>
                      <a:r>
                        <a:rPr lang="en-US" sz="1400" dirty="0" smtClean="0">
                          <a:effectLst/>
                          <a:latin typeface="Arial" panose="020B0604020202020204" pitchFamily="34" charset="0"/>
                          <a:cs typeface="Arial" panose="020B0604020202020204" pitchFamily="34" charset="0"/>
                        </a:rPr>
                        <a:t>steps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871323">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a:latin typeface="Arial" panose="020B0604020202020204" pitchFamily="34" charset="0"/>
                          <a:cs typeface="Arial" panose="020B0604020202020204" pitchFamily="34" charset="0"/>
                        </a:rPr>
                        <a:t>Support </a:t>
                      </a:r>
                      <a:r>
                        <a:rPr lang="en-GB" sz="1050" b="0" u="none" strike="noStrike" dirty="0" smtClean="0">
                          <a:solidFill>
                            <a:schemeClr val="tx1"/>
                          </a:solidFill>
                          <a:effectLst/>
                          <a:latin typeface="Arial" panose="020B0604020202020204" pitchFamily="34" charset="0"/>
                          <a:cs typeface="Arial" panose="020B0604020202020204" pitchFamily="34" charset="0"/>
                        </a:rPr>
                        <a:t>older </a:t>
                      </a:r>
                      <a:r>
                        <a:rPr lang="en-GB" sz="1050" b="0" dirty="0" smtClean="0">
                          <a:latin typeface="Arial" panose="020B0604020202020204" pitchFamily="34" charset="0"/>
                          <a:cs typeface="Arial" panose="020B0604020202020204" pitchFamily="34" charset="0"/>
                        </a:rPr>
                        <a:t>people’s </a:t>
                      </a:r>
                      <a:r>
                        <a:rPr lang="en-GB" sz="1050" b="0" dirty="0">
                          <a:latin typeface="Arial" panose="020B0604020202020204" pitchFamily="34" charset="0"/>
                          <a:cs typeface="Arial" panose="020B0604020202020204" pitchFamily="34" charset="0"/>
                        </a:rPr>
                        <a:t>preferences to live independently at home as far as possible, rather </a:t>
                      </a:r>
                      <a:r>
                        <a:rPr lang="en-GB" sz="1050" b="0" dirty="0" smtClean="0">
                          <a:latin typeface="Arial" panose="020B0604020202020204" pitchFamily="34" charset="0"/>
                          <a:cs typeface="Arial" panose="020B0604020202020204" pitchFamily="34" charset="0"/>
                        </a:rPr>
                        <a:t>than in residential </a:t>
                      </a:r>
                      <a:r>
                        <a:rPr lang="en-GB" sz="1050" b="0" dirty="0">
                          <a:latin typeface="Arial" panose="020B0604020202020204" pitchFamily="34" charset="0"/>
                          <a:cs typeface="Arial" panose="020B0604020202020204" pitchFamily="34" charset="0"/>
                        </a:rPr>
                        <a:t>care </a:t>
                      </a:r>
                      <a:endParaRPr lang="en-GB" sz="1050" b="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Consider what can be done in Residential Beds (as opposed</a:t>
                      </a:r>
                      <a:r>
                        <a:rPr lang="en-GB" sz="1050" b="0" baseline="0" dirty="0" smtClean="0">
                          <a:latin typeface="Arial" panose="020B0604020202020204" pitchFamily="34" charset="0"/>
                          <a:cs typeface="Arial" panose="020B0604020202020204" pitchFamily="34" charset="0"/>
                        </a:rPr>
                        <a:t> to Nursing Beds) with training and support from partners like CCS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baseline="0" dirty="0" smtClean="0">
                          <a:latin typeface="Arial" panose="020B0604020202020204" pitchFamily="34" charset="0"/>
                          <a:cs typeface="Arial" panose="020B0604020202020204" pitchFamily="34" charset="0"/>
                        </a:rPr>
                        <a:t>Agree what is within and outside core hours and what constitutes 1-1 support</a:t>
                      </a:r>
                      <a:endParaRPr lang="en-GB" sz="105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a:effectLst/>
                          <a:latin typeface="Arial" panose="020B0604020202020204" pitchFamily="34" charset="0"/>
                          <a:cs typeface="Arial" panose="020B0604020202020204" pitchFamily="34" charset="0"/>
                        </a:rPr>
                        <a:t>Work across housing, commissioning and business intelligence to quantify the impact on residential care future capacity needs </a:t>
                      </a:r>
                      <a:r>
                        <a:rPr lang="en-GB" sz="1050" b="0" dirty="0" smtClean="0">
                          <a:effectLst/>
                          <a:latin typeface="Arial" panose="020B0604020202020204" pitchFamily="34" charset="0"/>
                          <a:cs typeface="Arial" panose="020B0604020202020204" pitchFamily="34" charset="0"/>
                        </a:rPr>
                        <a:t>of </a:t>
                      </a:r>
                      <a:r>
                        <a:rPr lang="en-GB" sz="1050" b="0" dirty="0">
                          <a:effectLst/>
                          <a:latin typeface="Arial" panose="020B0604020202020204" pitchFamily="34" charset="0"/>
                          <a:cs typeface="Arial" panose="020B0604020202020204" pitchFamily="34" charset="0"/>
                        </a:rPr>
                        <a:t>an ageing population with increasing morbidity alongside preventative interventions to support independent living </a:t>
                      </a:r>
                      <a:r>
                        <a:rPr lang="en-GB" sz="1050" b="0" dirty="0" smtClean="0">
                          <a:effectLst/>
                          <a:latin typeface="Arial" panose="020B0604020202020204" pitchFamily="34" charset="0"/>
                          <a:cs typeface="Arial" panose="020B0604020202020204" pitchFamily="34" charset="0"/>
                        </a:rPr>
                        <a:t>including the impact of Covid </a:t>
                      </a:r>
                      <a:endParaRPr lang="en-GB" sz="1050" b="0" dirty="0">
                        <a:effectLst/>
                        <a:latin typeface="Arial" panose="020B060402020202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en-GB" sz="1050" b="0" dirty="0" smtClean="0">
                          <a:effectLst/>
                          <a:latin typeface="Arial" panose="020B0604020202020204" pitchFamily="34" charset="0"/>
                          <a:cs typeface="Arial" panose="020B0604020202020204" pitchFamily="34" charset="0"/>
                        </a:rPr>
                        <a:t>Work</a:t>
                      </a:r>
                      <a:r>
                        <a:rPr lang="en-GB" sz="1050" b="0" baseline="0" dirty="0" smtClean="0">
                          <a:effectLst/>
                          <a:latin typeface="Arial" panose="020B0604020202020204" pitchFamily="34" charset="0"/>
                          <a:cs typeface="Arial" panose="020B0604020202020204" pitchFamily="34" charset="0"/>
                        </a:rPr>
                        <a:t> with providers to consider how tech approaches could maximise people’s health and independence (e.g. NEWS iPads)</a:t>
                      </a:r>
                      <a:endParaRPr lang="en-GB" sz="1050" b="0" dirty="0">
                        <a:effectLst/>
                        <a:latin typeface="Arial" panose="020B060402020202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en-GB" sz="1050" b="0" dirty="0">
                          <a:solidFill>
                            <a:schemeClr val="tx1"/>
                          </a:solidFill>
                          <a:effectLst/>
                          <a:latin typeface="Arial" panose="020B0604020202020204" pitchFamily="34" charset="0"/>
                          <a:cs typeface="Arial" panose="020B0604020202020204" pitchFamily="34" charset="0"/>
                        </a:rPr>
                        <a:t>Consider cost, volume and block </a:t>
                      </a:r>
                      <a:r>
                        <a:rPr lang="en-GB" sz="1050" b="0" dirty="0" smtClean="0">
                          <a:solidFill>
                            <a:schemeClr val="tx1"/>
                          </a:solidFill>
                          <a:effectLst/>
                          <a:latin typeface="Arial" panose="020B0604020202020204" pitchFamily="34" charset="0"/>
                          <a:cs typeface="Arial" panose="020B0604020202020204" pitchFamily="34" charset="0"/>
                        </a:rPr>
                        <a:t>contracts in </a:t>
                      </a:r>
                      <a:r>
                        <a:rPr lang="en-GB" sz="1050" b="0" dirty="0">
                          <a:solidFill>
                            <a:schemeClr val="tx1"/>
                          </a:solidFill>
                          <a:effectLst/>
                          <a:latin typeface="Arial" panose="020B0604020202020204" pitchFamily="34" charset="0"/>
                          <a:cs typeface="Arial" panose="020B0604020202020204" pitchFamily="34" charset="0"/>
                        </a:rPr>
                        <a:t>certain areas of the </a:t>
                      </a:r>
                      <a:r>
                        <a:rPr lang="en-GB" sz="1050" b="0" dirty="0" smtClean="0">
                          <a:solidFill>
                            <a:schemeClr val="tx1"/>
                          </a:solidFill>
                          <a:effectLst/>
                          <a:latin typeface="Arial" panose="020B0604020202020204" pitchFamily="34" charset="0"/>
                          <a:cs typeface="Arial" panose="020B0604020202020204" pitchFamily="34" charset="0"/>
                        </a:rPr>
                        <a:t>market</a:t>
                      </a:r>
                    </a:p>
                    <a:p>
                      <a:pPr marL="171450" indent="-171450">
                        <a:lnSpc>
                          <a:spcPct val="107000"/>
                        </a:lnSpc>
                        <a:spcAft>
                          <a:spcPts val="0"/>
                        </a:spcAft>
                        <a:buFont typeface="Arial" panose="020B0604020202020204" pitchFamily="34" charset="0"/>
                        <a:buChar char="•"/>
                      </a:pPr>
                      <a:r>
                        <a:rPr lang="en-GB" sz="1050" b="0" dirty="0" smtClean="0">
                          <a:solidFill>
                            <a:schemeClr val="tx1"/>
                          </a:solidFill>
                          <a:effectLst/>
                          <a:latin typeface="Arial" panose="020B0604020202020204" pitchFamily="34" charset="0"/>
                          <a:cs typeface="Arial" panose="020B0604020202020204" pitchFamily="34" charset="0"/>
                        </a:rPr>
                        <a:t>Determine</a:t>
                      </a:r>
                      <a:r>
                        <a:rPr lang="en-GB" sz="1050" b="0" baseline="0" dirty="0" smtClean="0">
                          <a:solidFill>
                            <a:schemeClr val="tx1"/>
                          </a:solidFill>
                          <a:effectLst/>
                          <a:latin typeface="Arial" panose="020B0604020202020204" pitchFamily="34" charset="0"/>
                          <a:cs typeface="Arial" panose="020B0604020202020204" pitchFamily="34" charset="0"/>
                        </a:rPr>
                        <a:t> </a:t>
                      </a:r>
                      <a:r>
                        <a:rPr lang="en-GB" sz="1050" b="0" dirty="0" smtClean="0">
                          <a:solidFill>
                            <a:schemeClr val="tx1"/>
                          </a:solidFill>
                          <a:effectLst/>
                          <a:latin typeface="Arial" panose="020B0604020202020204" pitchFamily="34" charset="0"/>
                          <a:cs typeface="Arial" panose="020B0604020202020204" pitchFamily="34" charset="0"/>
                        </a:rPr>
                        <a:t>what 'good' residential looks like - this could be ensuite bathrooms or level of activities and engagement , outcomes achieved by individuals</a:t>
                      </a:r>
                      <a:r>
                        <a:rPr lang="en-GB" sz="1050" b="0" baseline="0" dirty="0" smtClean="0">
                          <a:solidFill>
                            <a:schemeClr val="tx1"/>
                          </a:solidFill>
                          <a:effectLst/>
                          <a:latin typeface="Arial" panose="020B0604020202020204" pitchFamily="34" charset="0"/>
                          <a:cs typeface="Arial" panose="020B0604020202020204" pitchFamily="34" charset="0"/>
                        </a:rPr>
                        <a:t> or levels of staff competencies</a:t>
                      </a:r>
                      <a:endParaRPr lang="en-GB" sz="1050" b="0" dirty="0">
                        <a:solidFill>
                          <a:schemeClr val="tx1"/>
                        </a:solidFill>
                        <a:effectLst/>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Arial" panose="020B0604020202020204" pitchFamily="34" charset="0"/>
                          <a:ea typeface="+mn-ea"/>
                          <a:cs typeface="Arial" panose="020B0604020202020204" pitchFamily="34" charset="0"/>
                        </a:rPr>
                        <a:t>Improve </a:t>
                      </a:r>
                      <a:r>
                        <a:rPr lang="en-GB" sz="1050" kern="1200" dirty="0">
                          <a:solidFill>
                            <a:schemeClr val="tx1"/>
                          </a:solidFill>
                          <a:effectLst/>
                          <a:latin typeface="Arial" panose="020B0604020202020204" pitchFamily="34" charset="0"/>
                          <a:ea typeface="+mn-ea"/>
                          <a:cs typeface="Arial" panose="020B0604020202020204" pitchFamily="34" charset="0"/>
                        </a:rPr>
                        <a:t>the process for placing people with complex need </a:t>
                      </a:r>
                      <a:r>
                        <a:rPr lang="en-GB" sz="1050" kern="1200" dirty="0" smtClean="0">
                          <a:solidFill>
                            <a:schemeClr val="tx1"/>
                          </a:solidFill>
                          <a:effectLst/>
                          <a:latin typeface="Arial" panose="020B0604020202020204" pitchFamily="34" charset="0"/>
                          <a:ea typeface="+mn-ea"/>
                          <a:cs typeface="Arial" panose="020B0604020202020204" pitchFamily="34" charset="0"/>
                        </a:rPr>
                        <a:t>including having  </a:t>
                      </a:r>
                      <a:r>
                        <a:rPr lang="en-GB" sz="1050" kern="1200" dirty="0">
                          <a:solidFill>
                            <a:schemeClr val="tx1"/>
                          </a:solidFill>
                          <a:effectLst/>
                          <a:latin typeface="Arial" panose="020B0604020202020204" pitchFamily="34" charset="0"/>
                          <a:ea typeface="+mn-ea"/>
                          <a:cs typeface="Arial" panose="020B0604020202020204" pitchFamily="34" charset="0"/>
                        </a:rPr>
                        <a:t>sufficient provision to</a:t>
                      </a:r>
                      <a:r>
                        <a:rPr lang="en-GB" sz="1050" kern="1200" baseline="0" dirty="0">
                          <a:solidFill>
                            <a:schemeClr val="tx1"/>
                          </a:solidFill>
                          <a:effectLst/>
                          <a:latin typeface="Arial" panose="020B0604020202020204" pitchFamily="34" charset="0"/>
                          <a:ea typeface="+mn-ea"/>
                          <a:cs typeface="Arial" panose="020B0604020202020204" pitchFamily="34" charset="0"/>
                        </a:rPr>
                        <a:t> reduce the number of out of borough placements</a:t>
                      </a:r>
                      <a:endParaRPr lang="en-GB" sz="105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b="0" kern="1200" dirty="0">
                          <a:solidFill>
                            <a:schemeClr val="tx1"/>
                          </a:solidFill>
                          <a:effectLst/>
                          <a:latin typeface="Arial" panose="020B0604020202020204" pitchFamily="34" charset="0"/>
                          <a:ea typeface="+mn-ea"/>
                          <a:cs typeface="Arial" panose="020B0604020202020204" pitchFamily="34" charset="0"/>
                        </a:rPr>
                        <a:t>Review the data to quantify need and supply to address any gaps in provision of </a:t>
                      </a:r>
                      <a:r>
                        <a:rPr lang="en-GB" sz="1050" b="0" kern="1200" dirty="0" smtClean="0">
                          <a:solidFill>
                            <a:schemeClr val="tx1"/>
                          </a:solidFill>
                          <a:effectLst/>
                          <a:latin typeface="Arial" panose="020B0604020202020204" pitchFamily="34" charset="0"/>
                          <a:ea typeface="+mn-ea"/>
                          <a:cs typeface="Arial" panose="020B0604020202020204" pitchFamily="34" charset="0"/>
                        </a:rPr>
                        <a:t> care </a:t>
                      </a:r>
                      <a:r>
                        <a:rPr lang="en-GB" sz="1050" b="0" kern="1200" dirty="0">
                          <a:solidFill>
                            <a:schemeClr val="tx1"/>
                          </a:solidFill>
                          <a:effectLst/>
                          <a:latin typeface="Arial" panose="020B0604020202020204" pitchFamily="34" charset="0"/>
                          <a:ea typeface="+mn-ea"/>
                          <a:cs typeface="Arial" panose="020B0604020202020204" pitchFamily="34" charset="0"/>
                        </a:rPr>
                        <a:t>for people with severe physical disabilities </a:t>
                      </a:r>
                      <a:r>
                        <a:rPr lang="en-GB" sz="1050" b="0" kern="1200" dirty="0" smtClean="0">
                          <a:solidFill>
                            <a:schemeClr val="tx1"/>
                          </a:solidFill>
                          <a:effectLst/>
                          <a:latin typeface="Arial" panose="020B0604020202020204" pitchFamily="34" charset="0"/>
                          <a:ea typeface="+mn-ea"/>
                          <a:cs typeface="Arial" panose="020B0604020202020204" pitchFamily="34" charset="0"/>
                        </a:rPr>
                        <a:t>including areas like tracheostomy care </a:t>
                      </a:r>
                      <a:endParaRPr lang="en-GB" sz="105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Arial" panose="020B0604020202020204" pitchFamily="34" charset="0"/>
                          <a:ea typeface="+mn-ea"/>
                          <a:cs typeface="Arial" panose="020B0604020202020204" pitchFamily="34" charset="0"/>
                        </a:rPr>
                        <a:t>Explore </a:t>
                      </a:r>
                      <a:r>
                        <a:rPr lang="en-GB" sz="1050" kern="1200" dirty="0">
                          <a:solidFill>
                            <a:schemeClr val="tx1"/>
                          </a:solidFill>
                          <a:effectLst/>
                          <a:latin typeface="Arial" panose="020B0604020202020204" pitchFamily="34" charset="0"/>
                          <a:ea typeface="+mn-ea"/>
                          <a:cs typeface="Arial" panose="020B0604020202020204" pitchFamily="34" charset="0"/>
                        </a:rPr>
                        <a:t>models for enhanced services in residential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dirty="0">
                          <a:solidFill>
                            <a:schemeClr val="tx1"/>
                          </a:solidFill>
                          <a:effectLst/>
                          <a:latin typeface="Arial" panose="020B0604020202020204" pitchFamily="34" charset="0"/>
                          <a:ea typeface="+mn-ea"/>
                          <a:cs typeface="Arial" panose="020B0604020202020204" pitchFamily="34" charset="0"/>
                        </a:rPr>
                        <a:t>Explore dual residential and nursing home categories or workforce development to enable short-term nursing care in residential homes, to create more flex in capacity to place </a:t>
                      </a:r>
                      <a:r>
                        <a:rPr lang="en-GB" sz="1050" kern="1200" dirty="0" smtClean="0">
                          <a:solidFill>
                            <a:schemeClr val="tx1"/>
                          </a:solidFill>
                          <a:effectLst/>
                          <a:latin typeface="Arial" panose="020B0604020202020204" pitchFamily="34" charset="0"/>
                          <a:ea typeface="+mn-ea"/>
                          <a:cs typeface="Arial" panose="020B0604020202020204" pitchFamily="34" charset="0"/>
                        </a:rPr>
                        <a:t>people and </a:t>
                      </a:r>
                      <a:r>
                        <a:rPr lang="en-GB" sz="1050" kern="1200" dirty="0">
                          <a:solidFill>
                            <a:schemeClr val="tx1"/>
                          </a:solidFill>
                          <a:effectLst/>
                          <a:latin typeface="Arial" panose="020B0604020202020204" pitchFamily="34" charset="0"/>
                          <a:ea typeface="+mn-ea"/>
                          <a:cs typeface="Arial" panose="020B0604020202020204" pitchFamily="34" charset="0"/>
                        </a:rPr>
                        <a:t>reduce waiting lists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dirty="0">
                          <a:latin typeface="Arial" panose="020B0604020202020204" pitchFamily="34" charset="0"/>
                          <a:cs typeface="Arial" panose="020B0604020202020204" pitchFamily="34" charset="0"/>
                        </a:rPr>
                        <a:t>Develop </a:t>
                      </a:r>
                      <a:r>
                        <a:rPr lang="en-GB" sz="1050" u="none" dirty="0">
                          <a:latin typeface="Arial" panose="020B0604020202020204" pitchFamily="34" charset="0"/>
                          <a:cs typeface="Arial" panose="020B0604020202020204" pitchFamily="34" charset="0"/>
                        </a:rPr>
                        <a:t>Resilience Plans</a:t>
                      </a:r>
                      <a:r>
                        <a:rPr lang="en-GB" sz="1050" u="none" baseline="0" dirty="0">
                          <a:latin typeface="Arial" panose="020B0604020202020204" pitchFamily="34" charset="0"/>
                          <a:cs typeface="Arial" panose="020B0604020202020204" pitchFamily="34" charset="0"/>
                        </a:rPr>
                        <a:t> </a:t>
                      </a:r>
                      <a:r>
                        <a:rPr lang="en-GB" sz="1050" u="none" baseline="0" dirty="0">
                          <a:solidFill>
                            <a:schemeClr val="tx1"/>
                          </a:solidFill>
                          <a:latin typeface="Arial" panose="020B0604020202020204" pitchFamily="34" charset="0"/>
                          <a:cs typeface="Arial" panose="020B0604020202020204" pitchFamily="34" charset="0"/>
                        </a:rPr>
                        <a:t>based on likely </a:t>
                      </a:r>
                      <a:r>
                        <a:rPr lang="en-GB" sz="1050" kern="1200" dirty="0">
                          <a:solidFill>
                            <a:schemeClr val="tx1"/>
                          </a:solidFill>
                          <a:effectLst/>
                          <a:latin typeface="Arial" panose="020B0604020202020204" pitchFamily="34" charset="0"/>
                          <a:ea typeface="+mn-ea"/>
                          <a:cs typeface="Arial" panose="020B0604020202020204" pitchFamily="34" charset="0"/>
                        </a:rPr>
                        <a:t>impact of Covid on </a:t>
                      </a:r>
                      <a:r>
                        <a:rPr lang="en-GB" sz="1050" kern="1200" baseline="0" dirty="0">
                          <a:solidFill>
                            <a:schemeClr val="tx1"/>
                          </a:solidFill>
                          <a:effectLst/>
                          <a:latin typeface="Arial" panose="020B0604020202020204" pitchFamily="34" charset="0"/>
                          <a:ea typeface="+mn-ea"/>
                          <a:cs typeface="Arial" panose="020B0604020202020204" pitchFamily="34" charset="0"/>
                        </a:rPr>
                        <a:t>residential care (e.g. over and under supply – consider right level of flex and market impact)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baseline="0" dirty="0">
                          <a:solidFill>
                            <a:schemeClr val="tx1"/>
                          </a:solidFill>
                          <a:effectLst/>
                          <a:latin typeface="Arial" panose="020B0604020202020204" pitchFamily="34" charset="0"/>
                          <a:ea typeface="+mn-ea"/>
                          <a:cs typeface="Arial" panose="020B0604020202020204" pitchFamily="34" charset="0"/>
                        </a:rPr>
                        <a:t>Understanding and quantifying the self-funder market and any changes over time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baseline="0" dirty="0" smtClean="0">
                          <a:solidFill>
                            <a:schemeClr val="tx1"/>
                          </a:solidFill>
                          <a:effectLst/>
                          <a:latin typeface="Arial" panose="020B0604020202020204" pitchFamily="34" charset="0"/>
                          <a:ea typeface="+mn-ea"/>
                          <a:cs typeface="Arial" panose="020B0604020202020204" pitchFamily="34" charset="0"/>
                        </a:rPr>
                        <a:t>Explore </a:t>
                      </a:r>
                      <a:r>
                        <a:rPr lang="en-GB" sz="1050" kern="1200" baseline="0" dirty="0">
                          <a:solidFill>
                            <a:schemeClr val="tx1"/>
                          </a:solidFill>
                          <a:effectLst/>
                          <a:latin typeface="Arial" panose="020B0604020202020204" pitchFamily="34" charset="0"/>
                          <a:ea typeface="+mn-ea"/>
                          <a:cs typeface="Arial" panose="020B0604020202020204" pitchFamily="34" charset="0"/>
                        </a:rPr>
                        <a:t>viability of working age adults in out of borough placements returning to suitable local </a:t>
                      </a:r>
                      <a:r>
                        <a:rPr lang="en-GB" sz="1050" kern="1200" baseline="0" dirty="0" smtClean="0">
                          <a:solidFill>
                            <a:schemeClr val="tx1"/>
                          </a:solidFill>
                          <a:effectLst/>
                          <a:latin typeface="Arial" panose="020B0604020202020204" pitchFamily="34" charset="0"/>
                          <a:ea typeface="+mn-ea"/>
                          <a:cs typeface="Arial" panose="020B0604020202020204" pitchFamily="34" charset="0"/>
                        </a:rPr>
                        <a:t>services</a:t>
                      </a:r>
                      <a:endParaRPr lang="en-GB" sz="105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67189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34</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Long Term Residential </a:t>
            </a:r>
            <a:br>
              <a:rPr lang="en-GB" sz="2400" b="1" dirty="0">
                <a:solidFill>
                  <a:srgbClr val="7030A0"/>
                </a:solidFill>
                <a:latin typeface="Arial" charset="0"/>
                <a:ea typeface="ＭＳ Ｐゴシック" pitchFamily="34" charset="-128"/>
              </a:rPr>
            </a:br>
            <a:r>
              <a:rPr lang="en-GB" sz="2400" b="1" dirty="0" smtClean="0">
                <a:solidFill>
                  <a:srgbClr val="7030A0"/>
                </a:solidFill>
                <a:latin typeface="Arial" charset="0"/>
                <a:ea typeface="ＭＳ Ｐゴシック" pitchFamily="34" charset="-128"/>
              </a:rPr>
              <a:t>and </a:t>
            </a:r>
            <a:r>
              <a:rPr lang="en-GB" sz="2400" b="1" dirty="0">
                <a:solidFill>
                  <a:srgbClr val="7030A0"/>
                </a:solidFill>
                <a:latin typeface="Arial" charset="0"/>
                <a:ea typeface="ＭＳ Ｐゴシック" pitchFamily="34" charset="-128"/>
              </a:rPr>
              <a:t>Nursing </a:t>
            </a:r>
            <a:r>
              <a:rPr lang="en-GB" sz="2400" b="1" dirty="0" smtClean="0">
                <a:solidFill>
                  <a:srgbClr val="7030A0"/>
                </a:solidFill>
                <a:latin typeface="Arial" charset="0"/>
                <a:ea typeface="ＭＳ Ｐゴシック" pitchFamily="34" charset="-128"/>
              </a:rPr>
              <a:t>Care (2) </a:t>
            </a:r>
            <a:endParaRPr lang="en-GB" sz="2400" dirty="0"/>
          </a:p>
        </p:txBody>
      </p:sp>
      <p:graphicFrame>
        <p:nvGraphicFramePr>
          <p:cNvPr id="7" name="Table 6" descr="Spend in Nursing Homes (Long Stay)&#10;• Physical support - adults (18–64): £886,413&#10;• Physical support - older people (65+): £1,493,535&#10;• Sensory support - adults (18–64)&#10;• Sensory support – older people (65+)&#10;• Support with memory and cognition - adults (18–64)&#10;• Support with memory and cognition – older people (65+): £93,185&#10;• Learning disability support - adults (18–64): £380,335&#10;• Learning disability support – older people (65+): £71,996&#10;• Mental health support - adults (18–64): £229,306&#10;• Mental health support - older people (65+): £579,282&#10;• Total: £3,734,052&#10;&#10;Spend in Nursing Homes (Short Stay)&#10;• Physical support - adults (18–64): £19,662&#10;• Physical support - older people (65+): £297,959&#10;• Sensory support - adults (18–64)&#10;• Sensory support – older people (65+):&#10;• Support with memory and cognition - adults (18–64)&#10;• Support with memory and cognition – older people (65+): £271&#10;• Learning disability support - adults (18–64): £14,815&#10;• Learning disability support – older people (65+):&#10;• Mental health support - adults (18–64): &#10;• Mental health support - older people (65+): £96,534&#10;• Total: £429,241&#10;&#10;Spend in Residential Care Homes (Long Stay)&#10;• Physical support - adults (18–64): £1,238,782&#10;• Physical support - older people (65+): £5,601,329&#10;• Sensory support - adults (18–64)&#10;• Sensory support – older people (65+): £31,508&#10;• Support with memory and cognition - adults (18–64)&#10;• Support with memory and cognition – older people (65+): £607,456&#10;• Learning disability support - adults (18–64): £8,336,492&#10;• Learning disability support – older people (65+): £227,317&#10;• Mental health support - adults (18–64): £2,950,923&#10;• Mental health support - older people (65+): £1,884,307&#10;• Total: £20,878,113&#10;&#10;Spend in Residential Care Homes (Short Stay)&#10;• Physical support - adults (18–64): £76,819&#10;• Physical support - older people (65+): £525,136&#10;• Sensory support - adults (18–64): &#10;• Sensory support – older people (65+): £31,508&#10;• Support with memory and cognition - adults (18–64)&#10;• Support with memory and cognition – older people (65+): £32,014&#10;• Learning disability support - adults (18–64): £125,802&#10;• Learning disability support – older people (65+): £7,079&#10;• Mental health support - adults (18–64): £580,481&#10;• Mental health support - older people (65+): £178,813&#10;• Total: £1,526,144&#10;" title="Long term residential and nursing care spend"/>
          <p:cNvGraphicFramePr>
            <a:graphicFrameLocks noGrp="1"/>
          </p:cNvGraphicFramePr>
          <p:nvPr>
            <p:extLst>
              <p:ext uri="{D42A27DB-BD31-4B8C-83A1-F6EECF244321}">
                <p14:modId xmlns:p14="http://schemas.microsoft.com/office/powerpoint/2010/main" val="3856797037"/>
              </p:ext>
            </p:extLst>
          </p:nvPr>
        </p:nvGraphicFramePr>
        <p:xfrm>
          <a:off x="825500" y="1333500"/>
          <a:ext cx="7493000" cy="3606165"/>
        </p:xfrm>
        <a:graphic>
          <a:graphicData uri="http://schemas.openxmlformats.org/drawingml/2006/table">
            <a:tbl>
              <a:tblPr firstRow="1">
                <a:tableStyleId>{5C22544A-7EE6-4342-B048-85BDC9FD1C3A}</a:tableStyleId>
              </a:tblPr>
              <a:tblGrid>
                <a:gridCol w="2652978">
                  <a:extLst>
                    <a:ext uri="{9D8B030D-6E8A-4147-A177-3AD203B41FA5}">
                      <a16:colId xmlns:a16="http://schemas.microsoft.com/office/drawing/2014/main" val="935139402"/>
                    </a:ext>
                  </a:extLst>
                </a:gridCol>
                <a:gridCol w="1169593">
                  <a:extLst>
                    <a:ext uri="{9D8B030D-6E8A-4147-A177-3AD203B41FA5}">
                      <a16:colId xmlns:a16="http://schemas.microsoft.com/office/drawing/2014/main" val="2154516577"/>
                    </a:ext>
                  </a:extLst>
                </a:gridCol>
                <a:gridCol w="1131557">
                  <a:extLst>
                    <a:ext uri="{9D8B030D-6E8A-4147-A177-3AD203B41FA5}">
                      <a16:colId xmlns:a16="http://schemas.microsoft.com/office/drawing/2014/main" val="2518966808"/>
                    </a:ext>
                  </a:extLst>
                </a:gridCol>
                <a:gridCol w="1207628">
                  <a:extLst>
                    <a:ext uri="{9D8B030D-6E8A-4147-A177-3AD203B41FA5}">
                      <a16:colId xmlns:a16="http://schemas.microsoft.com/office/drawing/2014/main" val="2015993890"/>
                    </a:ext>
                  </a:extLst>
                </a:gridCol>
                <a:gridCol w="1331244">
                  <a:extLst>
                    <a:ext uri="{9D8B030D-6E8A-4147-A177-3AD203B41FA5}">
                      <a16:colId xmlns:a16="http://schemas.microsoft.com/office/drawing/2014/main" val="502917995"/>
                    </a:ext>
                  </a:extLst>
                </a:gridCol>
              </a:tblGrid>
              <a:tr h="439316">
                <a:tc>
                  <a:txBody>
                    <a:bodyPr/>
                    <a:lstStyle/>
                    <a:p>
                      <a:pPr algn="l" fontAlgn="t"/>
                      <a:r>
                        <a:rPr lang="en-GB" sz="1200" u="none" strike="noStrike" dirty="0">
                          <a:solidFill>
                            <a:schemeClr val="tx1"/>
                          </a:solidFill>
                          <a:effectLst/>
                          <a:latin typeface="Arial" panose="020B0604020202020204" pitchFamily="34" charset="0"/>
                          <a:cs typeface="Arial" panose="020B0604020202020204" pitchFamily="34" charset="0"/>
                        </a:rPr>
                        <a:t> </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GB" sz="1200" b="1" u="none" strike="noStrike" dirty="0">
                          <a:solidFill>
                            <a:schemeClr val="tx1"/>
                          </a:solidFill>
                          <a:effectLst/>
                          <a:latin typeface="Arial" panose="020B0604020202020204" pitchFamily="34" charset="0"/>
                          <a:cs typeface="Arial" panose="020B0604020202020204" pitchFamily="34" charset="0"/>
                        </a:rPr>
                        <a:t>Nursing Homes (Long Stay)</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GB" sz="1200" b="1" u="none" strike="noStrike" dirty="0">
                          <a:solidFill>
                            <a:schemeClr val="tx1"/>
                          </a:solidFill>
                          <a:effectLst/>
                          <a:latin typeface="Arial" panose="020B0604020202020204" pitchFamily="34" charset="0"/>
                          <a:cs typeface="Arial" panose="020B0604020202020204" pitchFamily="34" charset="0"/>
                        </a:rPr>
                        <a:t>Nursing Homes (Short Stay)</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GB" sz="1200" b="1" u="none" strike="noStrike" dirty="0">
                          <a:solidFill>
                            <a:schemeClr val="tx1"/>
                          </a:solidFill>
                          <a:effectLst/>
                          <a:latin typeface="Arial" panose="020B0604020202020204" pitchFamily="34" charset="0"/>
                          <a:cs typeface="Arial" panose="020B0604020202020204" pitchFamily="34" charset="0"/>
                        </a:rPr>
                        <a:t>Residential Care Homes (Long Stay)</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GB" sz="1200" b="1" u="none" strike="noStrike" dirty="0">
                          <a:solidFill>
                            <a:schemeClr val="tx1"/>
                          </a:solidFill>
                          <a:effectLst/>
                          <a:latin typeface="Arial" panose="020B0604020202020204" pitchFamily="34" charset="0"/>
                          <a:cs typeface="Arial" panose="020B0604020202020204" pitchFamily="34" charset="0"/>
                        </a:rPr>
                        <a:t>Residential Care Homes (Short Stay)</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251509525"/>
                  </a:ext>
                </a:extLst>
              </a:tr>
              <a:tr h="1905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Physical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£886,413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£19,662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£1,238,782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£76,819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93164897"/>
                  </a:ext>
                </a:extLst>
              </a:tr>
              <a:tr h="16954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Physical support -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u="none" strike="noStrike" dirty="0">
                          <a:solidFill>
                            <a:schemeClr val="tx1"/>
                          </a:solidFill>
                          <a:effectLst/>
                          <a:latin typeface="Arial" panose="020B0604020202020204" pitchFamily="34" charset="0"/>
                          <a:cs typeface="Arial" panose="020B0604020202020204" pitchFamily="34" charset="0"/>
                        </a:rPr>
                        <a:t>people (65+)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£1,493,535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£297,959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£5,601,329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£525,136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66525664"/>
                  </a:ext>
                </a:extLst>
              </a:tr>
              <a:tr h="1905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Sensory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52992651"/>
                  </a:ext>
                </a:extLst>
              </a:tr>
              <a:tr h="161915">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Sensory support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£31,508</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£0</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14719159"/>
                  </a:ext>
                </a:extLst>
              </a:tr>
              <a:tr h="3810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Support with memory and cognition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98813742"/>
                  </a:ext>
                </a:extLst>
              </a:tr>
              <a:tr h="3810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Support with memory and cognition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£93,185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£271</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£607,456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£32,014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54658903"/>
                  </a:ext>
                </a:extLst>
              </a:tr>
              <a:tr h="158854">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Learning disability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£380,335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£14,815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£8,336,492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£125,802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80402886"/>
                  </a:ext>
                </a:extLst>
              </a:tr>
              <a:tr h="3810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Learning disability support </a:t>
                      </a:r>
                      <a:r>
                        <a:rPr lang="en-GB" sz="1200" u="none" strike="noStrike" dirty="0" smtClean="0">
                          <a:solidFill>
                            <a:schemeClr val="tx1"/>
                          </a:solidFill>
                          <a:effectLst/>
                          <a:latin typeface="Arial" panose="020B0604020202020204" pitchFamily="34" charset="0"/>
                          <a:cs typeface="Arial" panose="020B0604020202020204" pitchFamily="34" charset="0"/>
                        </a:rPr>
                        <a:t>– older people </a:t>
                      </a:r>
                      <a:r>
                        <a:rPr lang="en-GB" sz="1200" u="none" strike="noStrike" dirty="0">
                          <a:solidFill>
                            <a:schemeClr val="tx1"/>
                          </a:solidFill>
                          <a:effectLst/>
                          <a:latin typeface="Arial" panose="020B0604020202020204" pitchFamily="34" charset="0"/>
                          <a:cs typeface="Arial" panose="020B0604020202020204" pitchFamily="34" charset="0"/>
                        </a:rPr>
                        <a:t>(65+)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£71,996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£227,317</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£7,079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14941841"/>
                  </a:ext>
                </a:extLst>
              </a:tr>
              <a:tr h="176753">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Mental health support - adults (18–64)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£229,306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£2,950,923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£580,481</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72192418"/>
                  </a:ext>
                </a:extLst>
              </a:tr>
              <a:tr h="215612">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Mental health support - </a:t>
                      </a:r>
                      <a:r>
                        <a:rPr lang="en-GB" sz="1200" u="none" strike="noStrike" dirty="0" smtClean="0">
                          <a:solidFill>
                            <a:schemeClr val="tx1"/>
                          </a:solidFill>
                          <a:effectLst/>
                          <a:latin typeface="Arial" panose="020B0604020202020204" pitchFamily="34" charset="0"/>
                          <a:cs typeface="Arial" panose="020B0604020202020204" pitchFamily="34" charset="0"/>
                        </a:rPr>
                        <a:t>older </a:t>
                      </a:r>
                      <a:r>
                        <a:rPr lang="en-GB" sz="1200" u="none" strike="noStrike" dirty="0">
                          <a:solidFill>
                            <a:schemeClr val="tx1"/>
                          </a:solidFill>
                          <a:effectLst/>
                          <a:latin typeface="Arial" panose="020B0604020202020204" pitchFamily="34" charset="0"/>
                          <a:cs typeface="Arial" panose="020B0604020202020204" pitchFamily="34" charset="0"/>
                        </a:rPr>
                        <a:t>people (65+)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£579,282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£96,534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£1,884,307</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£178,813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12894306"/>
                  </a:ext>
                </a:extLst>
              </a:tr>
              <a:tr h="190500">
                <a:tc>
                  <a:txBody>
                    <a:bodyPr/>
                    <a:lstStyle/>
                    <a:p>
                      <a:pPr algn="l" fontAlgn="b"/>
                      <a:r>
                        <a:rPr lang="en-GB" sz="1200" b="1" u="none" strike="noStrike" dirty="0">
                          <a:solidFill>
                            <a:schemeClr val="tx1"/>
                          </a:solidFill>
                          <a:effectLst/>
                          <a:latin typeface="Arial" panose="020B0604020202020204" pitchFamily="34" charset="0"/>
                          <a:cs typeface="Arial" panose="020B0604020202020204" pitchFamily="34" charset="0"/>
                        </a:rPr>
                        <a:t>Grand Total</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1" u="none" strike="noStrike" dirty="0">
                          <a:solidFill>
                            <a:schemeClr val="tx1"/>
                          </a:solidFill>
                          <a:effectLst/>
                          <a:latin typeface="Arial" panose="020B0604020202020204" pitchFamily="34" charset="0"/>
                          <a:cs typeface="Arial" panose="020B0604020202020204" pitchFamily="34" charset="0"/>
                        </a:rPr>
                        <a:t>£3,734,052</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1" u="none" strike="noStrike" dirty="0">
                          <a:solidFill>
                            <a:schemeClr val="tx1"/>
                          </a:solidFill>
                          <a:effectLst/>
                          <a:latin typeface="Arial" panose="020B0604020202020204" pitchFamily="34" charset="0"/>
                          <a:cs typeface="Arial" panose="020B0604020202020204" pitchFamily="34" charset="0"/>
                        </a:rPr>
                        <a:t>£429,241</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1" u="none" strike="noStrike" dirty="0">
                          <a:solidFill>
                            <a:schemeClr val="tx1"/>
                          </a:solidFill>
                          <a:effectLst/>
                          <a:latin typeface="Arial" panose="020B0604020202020204" pitchFamily="34" charset="0"/>
                          <a:cs typeface="Arial" panose="020B0604020202020204" pitchFamily="34" charset="0"/>
                        </a:rPr>
                        <a:t>£20,878,113</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1" u="none" strike="noStrike" dirty="0">
                          <a:solidFill>
                            <a:schemeClr val="tx1"/>
                          </a:solidFill>
                          <a:effectLst/>
                          <a:latin typeface="Arial" panose="020B0604020202020204" pitchFamily="34" charset="0"/>
                          <a:cs typeface="Arial" panose="020B0604020202020204" pitchFamily="34" charset="0"/>
                        </a:rPr>
                        <a:t>£1,526,144</a:t>
                      </a:r>
                      <a:endParaRPr lang="en-GB"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84420751"/>
                  </a:ext>
                </a:extLst>
              </a:tr>
            </a:tbl>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480348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35</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Mental </a:t>
            </a:r>
            <a:r>
              <a:rPr lang="en-GB" sz="2400" b="1" dirty="0" smtClean="0">
                <a:solidFill>
                  <a:srgbClr val="7030A0"/>
                </a:solidFill>
                <a:latin typeface="Arial" charset="0"/>
                <a:ea typeface="ＭＳ Ｐゴシック" pitchFamily="34" charset="-128"/>
              </a:rPr>
              <a:t>Health (1)</a:t>
            </a:r>
            <a:endParaRPr lang="en-GB" sz="2400" dirty="0"/>
          </a:p>
        </p:txBody>
      </p:sp>
      <p:sp>
        <p:nvSpPr>
          <p:cNvPr id="7" name="TextBox 6">
            <a:extLst>
              <a:ext uri="{FF2B5EF4-FFF2-40B4-BE49-F238E27FC236}">
                <a16:creationId xmlns:a16="http://schemas.microsoft.com/office/drawing/2014/main" id="{35141C47-7991-4969-B932-069DC9FA95CD}"/>
              </a:ext>
            </a:extLst>
          </p:cNvPr>
          <p:cNvSpPr txBox="1"/>
          <p:nvPr/>
        </p:nvSpPr>
        <p:spPr>
          <a:xfrm>
            <a:off x="112663" y="1019291"/>
            <a:ext cx="8904981" cy="3416320"/>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It is estimated that in 20202, 25,582 people aged 18-64yrs in Luton have a common mental health disorder, and that </a:t>
            </a:r>
            <a:r>
              <a:rPr lang="en-GB" sz="1200" dirty="0" smtClean="0">
                <a:latin typeface="Arial" panose="020B0604020202020204" pitchFamily="34" charset="0"/>
                <a:cs typeface="Arial" panose="020B0604020202020204" pitchFamily="34" charset="0"/>
              </a:rPr>
              <a:t>9,795 </a:t>
            </a:r>
            <a:r>
              <a:rPr lang="en-GB" sz="1200" dirty="0">
                <a:latin typeface="Arial" panose="020B0604020202020204" pitchFamily="34" charset="0"/>
                <a:cs typeface="Arial" panose="020B0604020202020204" pitchFamily="34" charset="0"/>
              </a:rPr>
              <a:t>have two or more psychiatric disorders [PANSI]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Total Wellbeing programme provides IAPT and Luton’s health lifestyles services. ELFT provides Luton’s Mental Health and Wellbeing Service including community and in-patient services.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Luton has had to secure out of borough supported living arrangements for up to 10 people over the last 2 years, due to inadequate supply within Luton.  </a:t>
            </a:r>
            <a:endParaRPr lang="en-GB" sz="1200" strike="sngStrike"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People who use Luton’s mental health services have </a:t>
            </a:r>
            <a:r>
              <a:rPr lang="en-GB" sz="1200" dirty="0" smtClean="0">
                <a:latin typeface="Arial" panose="020B0604020202020204" pitchFamily="34" charset="0"/>
                <a:cs typeface="Arial" panose="020B0604020202020204" pitchFamily="34" charset="0"/>
              </a:rPr>
              <a:t>told </a:t>
            </a:r>
            <a:r>
              <a:rPr lang="en-GB" sz="1200" dirty="0">
                <a:latin typeface="Arial" panose="020B0604020202020204" pitchFamily="34" charset="0"/>
                <a:cs typeface="Arial" panose="020B0604020202020204" pitchFamily="34" charset="0"/>
              </a:rPr>
              <a:t>us they do not want to bounce between services. Luton’s Reimagining Mental Health programme is piloting </a:t>
            </a:r>
            <a:r>
              <a:rPr lang="en-GB" sz="1200" dirty="0" smtClean="0">
                <a:latin typeface="Arial" panose="020B0604020202020204" pitchFamily="34" charset="0"/>
                <a:cs typeface="Arial" panose="020B0604020202020204" pitchFamily="34" charset="0"/>
              </a:rPr>
              <a:t>an ‘open access’ pathway</a:t>
            </a:r>
            <a:r>
              <a:rPr lang="en-GB" sz="1200" dirty="0">
                <a:latin typeface="Arial" panose="020B0604020202020204" pitchFamily="34" charset="0"/>
                <a:cs typeface="Arial" panose="020B0604020202020204" pitchFamily="34" charset="0"/>
              </a:rPr>
              <a:t>, to provide </a:t>
            </a:r>
            <a:r>
              <a:rPr lang="en-GB" sz="1200" dirty="0" smtClean="0">
                <a:latin typeface="Arial" panose="020B0604020202020204" pitchFamily="34" charset="0"/>
                <a:cs typeface="Arial" panose="020B0604020202020204" pitchFamily="34" charset="0"/>
              </a:rPr>
              <a:t>a multi-agency approach to </a:t>
            </a:r>
            <a:r>
              <a:rPr lang="en-GB" sz="1200" dirty="0">
                <a:latin typeface="Arial" panose="020B0604020202020204" pitchFamily="34" charset="0"/>
                <a:cs typeface="Arial" panose="020B0604020202020204" pitchFamily="34" charset="0"/>
              </a:rPr>
              <a:t>individuals on that mental health pathway, regardless of their contact point with the system. Other programmes such as Side by Side and Local Area Coordination, as well as Social Prescribing, will improve our community-based support aiming to provide an upstream preventative intervention. </a:t>
            </a:r>
            <a:r>
              <a:rPr lang="en-GB" sz="1200" dirty="0" smtClean="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lot of social care packages </a:t>
            </a:r>
            <a:r>
              <a:rPr lang="en-GB" sz="1200" dirty="0" smtClean="0">
                <a:latin typeface="Arial" panose="020B0604020202020204" pitchFamily="34" charset="0"/>
                <a:cs typeface="Arial" panose="020B0604020202020204" pitchFamily="34" charset="0"/>
              </a:rPr>
              <a:t>for mental health support </a:t>
            </a:r>
            <a:r>
              <a:rPr lang="en-GB" sz="1200" dirty="0">
                <a:latin typeface="Arial" panose="020B0604020202020204" pitchFamily="34" charset="0"/>
                <a:cs typeface="Arial" panose="020B0604020202020204" pitchFamily="34" charset="0"/>
              </a:rPr>
              <a:t>are done through direct payments and </a:t>
            </a:r>
            <a:r>
              <a:rPr lang="en-GB" sz="1200" dirty="0" smtClean="0">
                <a:latin typeface="Arial" panose="020B0604020202020204" pitchFamily="34" charset="0"/>
                <a:cs typeface="Arial" panose="020B0604020202020204" pitchFamily="34" charset="0"/>
              </a:rPr>
              <a:t>Personal Assistants </a:t>
            </a:r>
            <a:r>
              <a:rPr lang="en-GB" sz="1200" dirty="0">
                <a:latin typeface="Arial" panose="020B0604020202020204" pitchFamily="34" charset="0"/>
                <a:cs typeface="Arial" panose="020B0604020202020204" pitchFamily="34" charset="0"/>
              </a:rPr>
              <a:t>- small scale support that means a </a:t>
            </a:r>
            <a:r>
              <a:rPr lang="en-GB" sz="1200" dirty="0" smtClean="0">
                <a:latin typeface="Arial" panose="020B0604020202020204" pitchFamily="34" charset="0"/>
                <a:cs typeface="Arial" panose="020B0604020202020204" pitchFamily="34" charset="0"/>
              </a:rPr>
              <a:t>lot</a:t>
            </a:r>
          </a:p>
          <a:p>
            <a:pPr marL="285750" lvl="0" indent="-28575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The HealthWatch 2019 report into Luton’s healthcare services showed that people wanted to say more support in prevention and early intervention in mental health, better awareness of available services and reduced waiting times. There was some positive feedback about care coordination but some suggestions to improve managing relationships more robustly through transition </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p>
        </p:txBody>
      </p:sp>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23890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36</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611560" y="-243408"/>
            <a:ext cx="8229600" cy="1008112"/>
          </a:xfrm>
        </p:spPr>
        <p:txBody>
          <a:bodyPr>
            <a:normAutofit/>
          </a:bodyPr>
          <a:lstStyle/>
          <a:p>
            <a:r>
              <a:rPr lang="en-GB" sz="2400" b="1" dirty="0" smtClean="0">
                <a:solidFill>
                  <a:srgbClr val="7030A0"/>
                </a:solidFill>
                <a:latin typeface="Arial" charset="0"/>
                <a:ea typeface="ＭＳ Ｐゴシック" pitchFamily="34" charset="-128"/>
              </a:rPr>
              <a:t>Mental Health (2)</a:t>
            </a:r>
            <a:endParaRPr lang="en-GB" sz="2400" dirty="0"/>
          </a:p>
        </p:txBody>
      </p:sp>
      <p:graphicFrame>
        <p:nvGraphicFramePr>
          <p:cNvPr id="6" name="Table 5"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4019672102"/>
              </p:ext>
            </p:extLst>
          </p:nvPr>
        </p:nvGraphicFramePr>
        <p:xfrm>
          <a:off x="107504" y="692696"/>
          <a:ext cx="8928992" cy="6120680"/>
        </p:xfrm>
        <a:graphic>
          <a:graphicData uri="http://schemas.openxmlformats.org/drawingml/2006/table">
            <a:tbl>
              <a:tblPr firstRow="1" firstCol="1" bandRow="1">
                <a:tableStyleId>{17292A2E-F333-43FB-9621-5CBBE7FDCDCB}</a:tableStyleId>
              </a:tblPr>
              <a:tblGrid>
                <a:gridCol w="3302507">
                  <a:extLst>
                    <a:ext uri="{9D8B030D-6E8A-4147-A177-3AD203B41FA5}">
                      <a16:colId xmlns:a16="http://schemas.microsoft.com/office/drawing/2014/main" val="464642431"/>
                    </a:ext>
                  </a:extLst>
                </a:gridCol>
                <a:gridCol w="5626485">
                  <a:extLst>
                    <a:ext uri="{9D8B030D-6E8A-4147-A177-3AD203B41FA5}">
                      <a16:colId xmlns:a16="http://schemas.microsoft.com/office/drawing/2014/main" val="3647390617"/>
                    </a:ext>
                  </a:extLst>
                </a:gridCol>
              </a:tblGrid>
              <a:tr h="220841">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5899839">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Resolve data interoperability issues across the MH system</a:t>
                      </a:r>
                      <a:r>
                        <a:rPr lang="en-GB" sz="1200" b="1" baseline="0" dirty="0" smtClean="0">
                          <a:solidFill>
                            <a:schemeClr val="tx1"/>
                          </a:solidFill>
                          <a:latin typeface="Arial" panose="020B0604020202020204" pitchFamily="34" charset="0"/>
                          <a:cs typeface="Arial" panose="020B0604020202020204" pitchFamily="34" charset="0"/>
                        </a:rPr>
                        <a:t> </a:t>
                      </a:r>
                      <a:r>
                        <a:rPr lang="en-GB" sz="1200" b="0" kern="1200" dirty="0" smtClean="0">
                          <a:solidFill>
                            <a:schemeClr val="tx1"/>
                          </a:solidFill>
                          <a:effectLst/>
                          <a:latin typeface="Arial" panose="020B0604020202020204" pitchFamily="34" charset="0"/>
                          <a:ea typeface="+mn-ea"/>
                          <a:cs typeface="Arial" panose="020B0604020202020204" pitchFamily="34" charset="0"/>
                        </a:rPr>
                        <a:t>in order to monitor and track trends, shifts, numbers, needs.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Create a proactive approach</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between </a:t>
                      </a:r>
                      <a:r>
                        <a:rPr lang="en-GB" sz="1200" b="0" kern="1200" dirty="0" smtClean="0">
                          <a:solidFill>
                            <a:schemeClr val="tx1"/>
                          </a:solidFill>
                          <a:effectLst/>
                          <a:latin typeface="Arial" panose="020B0604020202020204" pitchFamily="34" charset="0"/>
                          <a:ea typeface="+mn-ea"/>
                          <a:cs typeface="Arial" panose="020B0604020202020204" pitchFamily="34" charset="0"/>
                        </a:rPr>
                        <a:t>MH social workers and housing to</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provide tailored solutions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Arial" panose="020B0604020202020204" pitchFamily="34" charset="0"/>
                          <a:ea typeface="+mn-ea"/>
                          <a:cs typeface="Arial" panose="020B0604020202020204" pitchFamily="34" charset="0"/>
                        </a:rPr>
                        <a:t>Develop more open channels of communication from MH team to understand pipeline of demand  </a:t>
                      </a: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solidFill>
                            <a:schemeClr val="tx1"/>
                          </a:solidFill>
                          <a:latin typeface="Arial" panose="020B0604020202020204" pitchFamily="34" charset="0"/>
                          <a:cs typeface="Arial" panose="020B0604020202020204" pitchFamily="34" charset="0"/>
                        </a:rPr>
                        <a:t>Work in partnership</a:t>
                      </a:r>
                      <a:r>
                        <a:rPr lang="en-GB" sz="1200" b="0" baseline="0" dirty="0" smtClean="0">
                          <a:solidFill>
                            <a:schemeClr val="tx1"/>
                          </a:solidFill>
                          <a:latin typeface="Arial" panose="020B0604020202020204" pitchFamily="34" charset="0"/>
                          <a:cs typeface="Arial" panose="020B0604020202020204" pitchFamily="34" charset="0"/>
                        </a:rPr>
                        <a:t> with the CCG and stakeholders (including providers and service-users) across health to ensure a joined up approach</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Ensure training and competency across all care settings e.g. motivational interviewing, trauma-informed approaches and understanding and dealing with mental capacity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Review level of Housing Related Support provision Ensure sufficient Supported Living providers in Luton have capacity to support people with mental health needs – to prevent out of borough placements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There is still both duplication and gaps in our current services: we want to streamline through joined up working and identify and reduce potential for people to fall between the gaps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Scope resources to expand programmes to meet unmet need (e.g. Personality Disorder)  </a:t>
                      </a: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Build on the developments of Reimagining Mental Health to improve partnership working across stakeholders involved across the mental health pathway, including ensuring early offers of lower level community support e.g. Side by Side or Local Area Coordination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a:t>
                      </a:r>
                      <a:r>
                        <a:rPr lang="en-GB" sz="1200" kern="1200" dirty="0" smtClean="0">
                          <a:solidFill>
                            <a:schemeClr val="tx1"/>
                          </a:solidFill>
                          <a:effectLst/>
                          <a:latin typeface="Arial" panose="020B0604020202020204" pitchFamily="34" charset="0"/>
                          <a:ea typeface="+mn-ea"/>
                          <a:cs typeface="Arial" panose="020B0604020202020204" pitchFamily="34" charset="0"/>
                        </a:rPr>
                        <a:t>options such as peer-led support, access to employment and training for those who want jobs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 need and solution for providing age-appropriate accommodation for young people with complex mental health needs (in partnership</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with BLMK colleagues) </a:t>
                      </a:r>
                      <a:r>
                        <a:rPr lang="en-GB" sz="1200" kern="1200" dirty="0" smtClean="0">
                          <a:solidFill>
                            <a:schemeClr val="tx1"/>
                          </a:solidFill>
                          <a:effectLst/>
                          <a:latin typeface="Arial" panose="020B0604020202020204" pitchFamily="34" charset="0"/>
                          <a:ea typeface="+mn-ea"/>
                          <a:cs typeface="Arial" panose="020B0604020202020204" pitchFamily="34" charset="0"/>
                        </a:rPr>
                        <a: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including transition planning </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Develop a move on policy for those with MH in temporary accommodation and wrap</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around support (housing)</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Consider workforce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skills to support individuals with complex needs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Build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on the existing ISA (secure relevant additional signatories) to ensure an integrated view of data across health and social care needs for mental health</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digital / IT solutions e.g. interoperability between Rio (ELFT) and Liquid Logic (LBC), access to System One for key stakeholders -  then review data and business intelligence for evidenced-based service improvements   </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designated resource within LBC to support liaison between MH social work and housing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possibility of a quota within the Housing Department for housing for people with adult social care needs, including people with mental health needs.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internal appetite for market solutions to provide more flexible support e.g. like floating support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appropriate tenancy options and explore providers with experience in MH/ASD/learning disability support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peer-led support offers for increasing resilience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Review and update Luton’s mental health needs assessment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Include workforce training and competency in trauma-informed approaches and mental capacity in ASC contracts and quality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ASC team to recruit a lead for therapies and assistive technology to drive forward this work, in collaboration with the commissioning team</a:t>
                      </a: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97835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37</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Substance Misuse</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07503" y="908720"/>
            <a:ext cx="8904981"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1,209 people in treatment via ResoLUTiONs in last 12 months for opiates (694), non-opiates (81), alcohol (298) or alcohol and non-opiates (136).</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Dual Diagnosis Protocol is now in place with the Total Wellbeing Programme and ELFT to work together for identified individuals,  so that one agency can take a lead with each person. </a:t>
            </a:r>
            <a:endParaRPr lang="en-GB" sz="12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1296207935"/>
              </p:ext>
            </p:extLst>
          </p:nvPr>
        </p:nvGraphicFramePr>
        <p:xfrm>
          <a:off x="179511" y="3539485"/>
          <a:ext cx="8760964" cy="3104070"/>
        </p:xfrm>
        <a:graphic>
          <a:graphicData uri="http://schemas.openxmlformats.org/drawingml/2006/table">
            <a:tbl>
              <a:tblPr firstRow="1" firstCol="1" bandRow="1">
                <a:tableStyleId>{17292A2E-F333-43FB-9621-5CBBE7FDCDCB}</a:tableStyleId>
              </a:tblPr>
              <a:tblGrid>
                <a:gridCol w="4536505">
                  <a:extLst>
                    <a:ext uri="{9D8B030D-6E8A-4147-A177-3AD203B41FA5}">
                      <a16:colId xmlns:a16="http://schemas.microsoft.com/office/drawing/2014/main" val="464642431"/>
                    </a:ext>
                  </a:extLst>
                </a:gridCol>
                <a:gridCol w="4224459">
                  <a:extLst>
                    <a:ext uri="{9D8B030D-6E8A-4147-A177-3AD203B41FA5}">
                      <a16:colId xmlns:a16="http://schemas.microsoft.com/office/drawing/2014/main" val="3647390617"/>
                    </a:ext>
                  </a:extLst>
                </a:gridCol>
              </a:tblGrid>
              <a:tr h="23274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871323">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Resolve data sharing challenges to </a:t>
                      </a:r>
                      <a:r>
                        <a:rPr lang="en-GB" sz="1200" b="0" kern="1200" dirty="0" smtClean="0">
                          <a:solidFill>
                            <a:schemeClr val="tx1"/>
                          </a:solidFill>
                          <a:effectLst/>
                          <a:latin typeface="Arial" panose="020B0604020202020204" pitchFamily="34" charset="0"/>
                          <a:ea typeface="+mn-ea"/>
                          <a:cs typeface="Arial" panose="020B0604020202020204" pitchFamily="34" charset="0"/>
                        </a:rPr>
                        <a:t>in order to have a jointed up approach to monitoring and track trends, shifts, numbers, needs</a:t>
                      </a:r>
                      <a:endParaRPr lang="en-GB" sz="1200" b="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solidFill>
                            <a:schemeClr val="tx1"/>
                          </a:solidFill>
                          <a:latin typeface="Arial" panose="020B0604020202020204" pitchFamily="34" charset="0"/>
                          <a:cs typeface="Arial" panose="020B0604020202020204" pitchFamily="34" charset="0"/>
                        </a:rPr>
                        <a:t>Embed the dual diagnosis protocol in</a:t>
                      </a:r>
                      <a:r>
                        <a:rPr lang="en-GB" sz="1200" b="0" baseline="0" dirty="0" smtClean="0">
                          <a:solidFill>
                            <a:schemeClr val="tx1"/>
                          </a:solidFill>
                          <a:latin typeface="Arial" panose="020B0604020202020204" pitchFamily="34" charset="0"/>
                          <a:cs typeface="Arial" panose="020B0604020202020204" pitchFamily="34" charset="0"/>
                        </a:rPr>
                        <a:t> frontline working</a:t>
                      </a:r>
                      <a:endParaRPr lang="en-GB" sz="1200" b="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solidFill>
                            <a:schemeClr val="tx1"/>
                          </a:solidFill>
                          <a:latin typeface="Arial" panose="020B0604020202020204" pitchFamily="34" charset="0"/>
                          <a:cs typeface="Arial" panose="020B0604020202020204" pitchFamily="34" charset="0"/>
                        </a:rPr>
                        <a:t>Work in partnership</a:t>
                      </a:r>
                      <a:r>
                        <a:rPr lang="en-GB" sz="1200" b="0" baseline="0" dirty="0" smtClean="0">
                          <a:solidFill>
                            <a:schemeClr val="tx1"/>
                          </a:solidFill>
                          <a:latin typeface="Arial" panose="020B0604020202020204" pitchFamily="34" charset="0"/>
                          <a:cs typeface="Arial" panose="020B0604020202020204" pitchFamily="34" charset="0"/>
                        </a:rPr>
                        <a:t> with the CCG and stakeholders across health to ensure a joined up approach</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Secure frontline awareness and buy-in for the Dual Diagnosis protocol to develop clear pathways for implementation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latin typeface="Arial" panose="020B0604020202020204" pitchFamily="34" charset="0"/>
                          <a:cs typeface="Arial" panose="020B0604020202020204" pitchFamily="34" charset="0"/>
                        </a:rPr>
                        <a:t>Ensure training and competency across all care settings e.g. motivational interviewing and trauma-informed approaches</a:t>
                      </a:r>
                      <a:endParaRPr lang="en-GB" sz="1200" b="0" baseline="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 the impact of Covid-19 on numbers of people with substance misuse issues and dual diagnosis, and consequent impact on services and future needs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digital / IT solutions for data sharing</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Develop robust governance framework to operationalise the delivery of the shared protocol e.g. regular meetings to discuss cases together, clear governance arrangements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Work with the providers to scope longer-term solutions such as co-located offices, or co-commissioning of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Include workforce training and competency in trauma-informed approaches, ASC contracts and quality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Scope availability of detox residential placements </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3199491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38</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smtClean="0">
                <a:solidFill>
                  <a:srgbClr val="7030A0"/>
                </a:solidFill>
                <a:latin typeface="Arial" charset="0"/>
                <a:ea typeface="ＭＳ Ｐゴシック" pitchFamily="34" charset="-128"/>
              </a:rPr>
              <a:t>Dementia</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99426" y="717465"/>
            <a:ext cx="8904981" cy="2492990"/>
          </a:xfrm>
          <a:prstGeom prst="rect">
            <a:avLst/>
          </a:prstGeom>
          <a:noFill/>
        </p:spPr>
        <p:txBody>
          <a:bodyPr wrap="square" rtlCol="0">
            <a:spAutoFit/>
          </a:bodyPr>
          <a:lstStyle/>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current dementia strategy (co-produced with Dementia Action Alliance) runs to 2021. </a:t>
            </a:r>
          </a:p>
          <a:p>
            <a:pPr marL="285750" indent="-2857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There are an estimated 2,020 people aged 65+ years diagnosed with dementia. By 2035, Luton is likely to have 2,911 people aged 65+ years living with dementia. It is estimated that there are approximately 2,000 people living with cognitive impairment who are not diagnosed. </a:t>
            </a:r>
          </a:p>
          <a:p>
            <a:pPr marL="285750" indent="-2857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There are 723 people identified with dementia on Luton’s frailty patient risk tool</a:t>
            </a:r>
          </a:p>
          <a:p>
            <a:pPr marL="285750" indent="-285750">
              <a:buFont typeface="Arial" panose="020B0604020202020204" pitchFamily="34" charset="0"/>
              <a:buChar char="•"/>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As the number of people in Luton with a learning disability increases year on year, with rising life expectancy, we anticipate an increasing number of people with a learning disability diagnosed with dementia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new Cambridgeshire Community Services dementia specialist service is being piloted, integrated with ELFT’s dementia care service – it currently supports a caseload of ~200 people with moderate or severe dementia</a:t>
            </a:r>
          </a:p>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We know that people with dementia stay in hospital longer due to lack of appropriate community provision</a:t>
            </a:r>
          </a:p>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During Covid-19, the closure of day centres and unavailability of respite has increased pressure on people with dementia and their carers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It is a contractual requirement for dementia training across all commissioned adult social care services  </a:t>
            </a:r>
          </a:p>
        </p:txBody>
      </p:sp>
      <p:graphicFrame>
        <p:nvGraphicFramePr>
          <p:cNvPr id="4" name="Table 3"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813625825"/>
              </p:ext>
            </p:extLst>
          </p:nvPr>
        </p:nvGraphicFramePr>
        <p:xfrm>
          <a:off x="218593" y="3515168"/>
          <a:ext cx="8760964" cy="3168352"/>
        </p:xfrm>
        <a:graphic>
          <a:graphicData uri="http://schemas.openxmlformats.org/drawingml/2006/table">
            <a:tbl>
              <a:tblPr firstRow="1" firstCol="1" bandRow="1">
                <a:tableStyleId>{17292A2E-F333-43FB-9621-5CBBE7FDCDCB}</a:tableStyleId>
              </a:tblPr>
              <a:tblGrid>
                <a:gridCol w="4536505">
                  <a:extLst>
                    <a:ext uri="{9D8B030D-6E8A-4147-A177-3AD203B41FA5}">
                      <a16:colId xmlns:a16="http://schemas.microsoft.com/office/drawing/2014/main" val="464642431"/>
                    </a:ext>
                  </a:extLst>
                </a:gridCol>
                <a:gridCol w="4224459">
                  <a:extLst>
                    <a:ext uri="{9D8B030D-6E8A-4147-A177-3AD203B41FA5}">
                      <a16:colId xmlns:a16="http://schemas.microsoft.com/office/drawing/2014/main" val="3647390617"/>
                    </a:ext>
                  </a:extLst>
                </a:gridCol>
              </a:tblGrid>
              <a:tr h="23274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2871323">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Ensure provision of community-based alternatives to extended stays in hospital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Support people living with dementia to live independently at home as far as possible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Ensure good provision of step-down services to support longer-term independent living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Increase the number of referrals for Direct Payments and Personal Assistants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effectLst/>
                          <a:latin typeface="Arial" panose="020B0604020202020204" pitchFamily="34" charset="0"/>
                          <a:cs typeface="Arial" panose="020B0604020202020204" pitchFamily="34" charset="0"/>
                        </a:rPr>
                        <a:t>Work across housing, commissioning and business intelligence to quantify the impact on housing need of a rising population with dementia alongside early interventions to support independent living </a:t>
                      </a:r>
                    </a:p>
                    <a:p>
                      <a:pPr marL="171450" indent="-171450">
                        <a:lnSpc>
                          <a:spcPct val="107000"/>
                        </a:lnSpc>
                        <a:spcAft>
                          <a:spcPts val="0"/>
                        </a:spcAft>
                        <a:buFont typeface="Arial" panose="020B0604020202020204" pitchFamily="34" charset="0"/>
                        <a:buChar char="•"/>
                      </a:pPr>
                      <a:r>
                        <a:rPr lang="en-GB" sz="1200" b="0" dirty="0" smtClean="0">
                          <a:effectLst/>
                          <a:latin typeface="Arial" panose="020B0604020202020204" pitchFamily="34" charset="0"/>
                          <a:cs typeface="Arial" panose="020B0604020202020204" pitchFamily="34" charset="0"/>
                        </a:rPr>
                        <a:t>Ensure complementary interventions (social prescribing, Side by Side etc. are equipped with information and advice related to ASC support) such as aids, adaptations, assistive tech</a:t>
                      </a:r>
                      <a:endParaRPr lang="en-GB" sz="1200" b="0" dirty="0">
                        <a:effectLst/>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New Dementia Strategy to be co-produced with </a:t>
                      </a:r>
                      <a:r>
                        <a:rPr lang="en-GB" sz="1200" kern="1200" dirty="0" smtClean="0">
                          <a:solidFill>
                            <a:schemeClr val="tx1"/>
                          </a:solidFill>
                          <a:effectLst/>
                          <a:latin typeface="Arial" panose="020B0604020202020204" pitchFamily="34" charset="0"/>
                          <a:ea typeface="+mn-ea"/>
                          <a:cs typeface="Arial" panose="020B0604020202020204" pitchFamily="34" charset="0"/>
                        </a:rPr>
                        <a:t>Dementia Action Alliance, in collaboration with the CCG and other stakeholders to ensure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join up approach across care settings</a:t>
                      </a:r>
                    </a:p>
                    <a:p>
                      <a:pPr marL="171450" indent="-171450">
                        <a:buFontTx/>
                        <a:buChar char="-"/>
                      </a:pPr>
                      <a:r>
                        <a:rPr lang="en-GB" sz="1200" dirty="0" smtClean="0">
                          <a:effectLst/>
                          <a:latin typeface="Arial" panose="020B0604020202020204" pitchFamily="34" charset="0"/>
                          <a:cs typeface="Arial" panose="020B0604020202020204" pitchFamily="34" charset="0"/>
                        </a:rPr>
                        <a:t>Support advanced care planning for people with dementia</a:t>
                      </a:r>
                    </a:p>
                    <a:p>
                      <a:pPr marL="171450" indent="-171450">
                        <a:buFontTx/>
                        <a:buChar char="-"/>
                      </a:pPr>
                      <a:r>
                        <a:rPr lang="en-GB" sz="1200" dirty="0" smtClean="0">
                          <a:effectLst/>
                          <a:latin typeface="Arial" panose="020B0604020202020204" pitchFamily="34" charset="0"/>
                          <a:cs typeface="Arial" panose="020B0604020202020204" pitchFamily="34" charset="0"/>
                        </a:rPr>
                        <a:t>Training for clinical and social care professionals in supporting people with dementia, </a:t>
                      </a:r>
                      <a:r>
                        <a:rPr lang="en-GB" sz="1200" dirty="0" smtClean="0">
                          <a:solidFill>
                            <a:schemeClr val="tx1"/>
                          </a:solidFill>
                          <a:effectLst/>
                          <a:latin typeface="Arial" panose="020B0604020202020204" pitchFamily="34" charset="0"/>
                          <a:cs typeface="Arial" panose="020B0604020202020204" pitchFamily="34" charset="0"/>
                        </a:rPr>
                        <a:t>including Advance Care Planning </a:t>
                      </a:r>
                      <a:r>
                        <a:rPr lang="en-GB" sz="1200" dirty="0" smtClean="0">
                          <a:effectLst/>
                          <a:latin typeface="Arial" panose="020B0604020202020204" pitchFamily="34" charset="0"/>
                          <a:cs typeface="Arial" panose="020B0604020202020204" pitchFamily="34" charset="0"/>
                        </a:rPr>
                        <a:t>and referrals for appropriate support via Direct Payments and pre-paid</a:t>
                      </a:r>
                      <a:r>
                        <a:rPr lang="en-GB" sz="1200" baseline="0" dirty="0" smtClean="0">
                          <a:effectLst/>
                          <a:latin typeface="Arial" panose="020B0604020202020204" pitchFamily="34" charset="0"/>
                          <a:cs typeface="Arial" panose="020B0604020202020204" pitchFamily="34" charset="0"/>
                        </a:rPr>
                        <a:t> cards</a:t>
                      </a:r>
                      <a:endParaRPr lang="en-GB" sz="1200" dirty="0" smtClean="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effectLst/>
                          <a:latin typeface="Arial" panose="020B0604020202020204" pitchFamily="34" charset="0"/>
                          <a:cs typeface="Arial" panose="020B0604020202020204" pitchFamily="34" charset="0"/>
                        </a:rPr>
                        <a:t>Develop Covid-19 resilience plans for day centres </a:t>
                      </a:r>
                      <a:r>
                        <a:rPr lang="en-GB" sz="1200" dirty="0" smtClean="0">
                          <a:latin typeface="Arial" panose="020B0604020202020204" pitchFamily="34" charset="0"/>
                          <a:cs typeface="Arial" panose="020B0604020202020204" pitchFamily="34" charset="0"/>
                        </a:rPr>
                        <a:t>across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Support training for staff working with people with learning disability to be equipped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to detect early dementia symptoms in people with learning disability</a:t>
                      </a:r>
                      <a:endParaRPr lang="en-GB" sz="1200" kern="1200" baseline="0" dirty="0">
                        <a:solidFill>
                          <a:schemeClr val="tx1"/>
                        </a:solidFill>
                        <a:effectLst/>
                        <a:latin typeface="Arial" panose="020B0604020202020204" pitchFamily="34" charset="0"/>
                        <a:ea typeface="+mn-ea"/>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333974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39</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99392"/>
            <a:ext cx="8802166" cy="1143000"/>
          </a:xfrm>
        </p:spPr>
        <p:txBody>
          <a:bodyPr>
            <a:normAutofit/>
          </a:bodyPr>
          <a:lstStyle/>
          <a:p>
            <a:r>
              <a:rPr lang="en-GB" sz="2400" b="1" dirty="0">
                <a:solidFill>
                  <a:srgbClr val="7030A0"/>
                </a:solidFill>
                <a:latin typeface="Arial" charset="0"/>
                <a:ea typeface="ＭＳ Ｐゴシック" pitchFamily="34" charset="-128"/>
              </a:rPr>
              <a:t>Learning </a:t>
            </a:r>
            <a:r>
              <a:rPr lang="en-GB" sz="2400" b="1" dirty="0" smtClean="0">
                <a:solidFill>
                  <a:srgbClr val="7030A0"/>
                </a:solidFill>
                <a:latin typeface="Arial" charset="0"/>
                <a:ea typeface="ＭＳ Ｐゴシック" pitchFamily="34" charset="-128"/>
              </a:rPr>
              <a:t>Disability and </a:t>
            </a:r>
            <a:br>
              <a:rPr lang="en-GB" sz="2400" b="1" dirty="0" smtClean="0">
                <a:solidFill>
                  <a:srgbClr val="7030A0"/>
                </a:solidFill>
                <a:latin typeface="Arial" charset="0"/>
                <a:ea typeface="ＭＳ Ｐゴシック" pitchFamily="34" charset="-128"/>
              </a:rPr>
            </a:br>
            <a:r>
              <a:rPr lang="en-GB" sz="2400" b="1" dirty="0" smtClean="0">
                <a:solidFill>
                  <a:srgbClr val="7030A0"/>
                </a:solidFill>
                <a:latin typeface="Arial" charset="0"/>
                <a:ea typeface="ＭＳ Ｐゴシック" pitchFamily="34" charset="-128"/>
              </a:rPr>
              <a:t>Autism Spectrum Disorder (1</a:t>
            </a:r>
            <a:r>
              <a:rPr lang="en-GB" sz="2400" b="1" dirty="0">
                <a:solidFill>
                  <a:srgbClr val="7030A0"/>
                </a:solidFill>
                <a:latin typeface="Arial" charset="0"/>
                <a:ea typeface="ＭＳ Ｐゴシック" pitchFamily="34" charset="-128"/>
              </a:rPr>
              <a:t>)</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12663" y="908720"/>
            <a:ext cx="8904981" cy="6440225"/>
          </a:xfrm>
          <a:prstGeom prst="rect">
            <a:avLst/>
          </a:prstGeom>
          <a:noFill/>
        </p:spPr>
        <p:txBody>
          <a:bodyPr wrap="square" rtlCol="0">
            <a:spAutoFit/>
          </a:bodyPr>
          <a:lstStyle/>
          <a:p>
            <a:pPr marL="285750" indent="-285750">
              <a:buFont typeface="Arial" panose="020B0604020202020204" pitchFamily="34" charset="0"/>
              <a:buChar char="•"/>
            </a:pPr>
            <a:r>
              <a:rPr lang="en-GB" sz="1050" dirty="0" smtClean="0">
                <a:latin typeface="Arial" panose="020B0604020202020204" pitchFamily="34" charset="0"/>
                <a:ea typeface="Calibri" panose="020F0502020204030204" pitchFamily="34" charset="0"/>
                <a:cs typeface="Arial" panose="020B0604020202020204" pitchFamily="34" charset="0"/>
              </a:rPr>
              <a:t>The </a:t>
            </a:r>
            <a:r>
              <a:rPr lang="en-GB" sz="1050" dirty="0">
                <a:latin typeface="Arial" panose="020B0604020202020204" pitchFamily="34" charset="0"/>
                <a:ea typeface="Calibri" panose="020F0502020204030204" pitchFamily="34" charset="0"/>
                <a:cs typeface="Arial" panose="020B0604020202020204" pitchFamily="34" charset="0"/>
              </a:rPr>
              <a:t>Council spends in total circa £12.6M on services to meets the needs of people with a learning disability and/or autism.</a:t>
            </a:r>
          </a:p>
          <a:p>
            <a:pPr marL="285750" indent="-285750">
              <a:buFont typeface="Arial" panose="020B0604020202020204" pitchFamily="34" charset="0"/>
              <a:buChar char="•"/>
            </a:pPr>
            <a:r>
              <a:rPr lang="en-GB" sz="1050" dirty="0" smtClean="0">
                <a:effectLst/>
                <a:latin typeface="Arial" panose="020B0604020202020204" pitchFamily="34" charset="0"/>
                <a:ea typeface="Calibri" panose="020F0502020204030204" pitchFamily="34" charset="0"/>
                <a:cs typeface="Arial" panose="020B0604020202020204" pitchFamily="34" charset="0"/>
              </a:rPr>
              <a:t>Luton </a:t>
            </a:r>
            <a:r>
              <a:rPr lang="en-GB" sz="1050" dirty="0">
                <a:effectLst/>
                <a:latin typeface="Arial" panose="020B0604020202020204" pitchFamily="34" charset="0"/>
                <a:ea typeface="Calibri" panose="020F0502020204030204" pitchFamily="34" charset="0"/>
                <a:cs typeface="Arial" panose="020B0604020202020204" pitchFamily="34" charset="0"/>
              </a:rPr>
              <a:t>Council supported 568 adults with learning disabilities as their primary support reason in 2019/20 </a:t>
            </a:r>
            <a:endParaRPr lang="en-GB" sz="105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smtClean="0">
                <a:effectLst/>
                <a:latin typeface="Arial" panose="020B0604020202020204" pitchFamily="34" charset="0"/>
                <a:ea typeface="Calibri" panose="020F0502020204030204" pitchFamily="34" charset="0"/>
                <a:cs typeface="Arial" panose="020B0604020202020204" pitchFamily="34" charset="0"/>
              </a:rPr>
              <a:t>There </a:t>
            </a:r>
            <a:r>
              <a:rPr lang="en-GB" sz="1050" dirty="0">
                <a:effectLst/>
                <a:latin typeface="Arial" panose="020B0604020202020204" pitchFamily="34" charset="0"/>
                <a:ea typeface="Calibri" panose="020F0502020204030204" pitchFamily="34" charset="0"/>
                <a:cs typeface="Arial" panose="020B0604020202020204" pitchFamily="34" charset="0"/>
              </a:rPr>
              <a:t>are over </a:t>
            </a:r>
            <a:r>
              <a:rPr lang="en-GB" sz="1050" dirty="0" smtClean="0">
                <a:effectLst/>
                <a:latin typeface="Arial" panose="020B0604020202020204" pitchFamily="34" charset="0"/>
                <a:ea typeface="Calibri" panose="020F0502020204030204" pitchFamily="34" charset="0"/>
                <a:cs typeface="Arial" panose="020B0604020202020204" pitchFamily="34" charset="0"/>
              </a:rPr>
              <a:t>3,886 people (18yrs+) </a:t>
            </a:r>
            <a:r>
              <a:rPr lang="en-GB" sz="1050" dirty="0">
                <a:effectLst/>
                <a:latin typeface="Arial" panose="020B0604020202020204" pitchFamily="34" charset="0"/>
                <a:ea typeface="Calibri" panose="020F0502020204030204" pitchFamily="34" charset="0"/>
                <a:cs typeface="Arial" panose="020B0604020202020204" pitchFamily="34" charset="0"/>
              </a:rPr>
              <a:t>with a learning disability in Luton in 2020 </a:t>
            </a:r>
            <a:r>
              <a:rPr lang="en-GB" sz="1050" dirty="0" smtClean="0">
                <a:effectLst/>
                <a:latin typeface="Arial" panose="020B0604020202020204" pitchFamily="34" charset="0"/>
                <a:ea typeface="Calibri" panose="020F0502020204030204" pitchFamily="34" charset="0"/>
                <a:cs typeface="Arial" panose="020B0604020202020204" pitchFamily="34" charset="0"/>
              </a:rPr>
              <a:t>and </a:t>
            </a:r>
            <a:r>
              <a:rPr lang="en-GB" sz="1050" dirty="0">
                <a:effectLst/>
                <a:latin typeface="Arial" panose="020B0604020202020204" pitchFamily="34" charset="0"/>
                <a:ea typeface="Calibri" panose="020F0502020204030204" pitchFamily="34" charset="0"/>
                <a:cs typeface="Arial" panose="020B0604020202020204" pitchFamily="34" charset="0"/>
              </a:rPr>
              <a:t>this is set to increase to 4,361 by the year </a:t>
            </a:r>
            <a:r>
              <a:rPr lang="en-GB" sz="1050" dirty="0">
                <a:latin typeface="Arial" panose="020B0604020202020204" pitchFamily="34" charset="0"/>
                <a:ea typeface="Calibri" panose="020F0502020204030204" pitchFamily="34" charset="0"/>
                <a:cs typeface="Arial" panose="020B0604020202020204" pitchFamily="34" charset="0"/>
              </a:rPr>
              <a:t>2035 [PANSI] . </a:t>
            </a:r>
            <a:endParaRPr lang="en-GB" sz="1050"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There are 1,652 people with </a:t>
            </a:r>
            <a:r>
              <a:rPr lang="en-GB" sz="1050" dirty="0" smtClean="0">
                <a:latin typeface="Arial" panose="020B0604020202020204" pitchFamily="34" charset="0"/>
                <a:ea typeface="Calibri" panose="020F0502020204030204" pitchFamily="34" charset="0"/>
                <a:cs typeface="Arial" panose="020B0604020202020204" pitchFamily="34" charset="0"/>
              </a:rPr>
              <a:t>autism spectrum disorder in </a:t>
            </a:r>
            <a:r>
              <a:rPr lang="en-GB" sz="1050" dirty="0">
                <a:latin typeface="Arial" panose="020B0604020202020204" pitchFamily="34" charset="0"/>
                <a:ea typeface="Calibri" panose="020F0502020204030204" pitchFamily="34" charset="0"/>
                <a:cs typeface="Arial" panose="020B0604020202020204" pitchFamily="34" charset="0"/>
              </a:rPr>
              <a:t>Luton in 2020 and this is predicted to increase to 1,861 by </a:t>
            </a:r>
            <a:r>
              <a:rPr lang="en-GB" sz="1050" dirty="0" smtClean="0">
                <a:latin typeface="Arial" panose="020B0604020202020204" pitchFamily="34" charset="0"/>
                <a:ea typeface="Calibri" panose="020F0502020204030204" pitchFamily="34" charset="0"/>
                <a:cs typeface="Arial" panose="020B0604020202020204" pitchFamily="34" charset="0"/>
              </a:rPr>
              <a:t>2035 [PANSI]</a:t>
            </a: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smtClean="0">
                <a:latin typeface="Arial" panose="020B0604020202020204" pitchFamily="34" charset="0"/>
                <a:ea typeface="Calibri" panose="020F0502020204030204" pitchFamily="34" charset="0"/>
                <a:cs typeface="Arial" panose="020B0604020202020204" pitchFamily="34" charset="0"/>
              </a:rPr>
              <a:t>There </a:t>
            </a:r>
            <a:r>
              <a:rPr lang="en-GB" sz="1050" dirty="0">
                <a:latin typeface="Arial" panose="020B0604020202020204" pitchFamily="34" charset="0"/>
                <a:ea typeface="Calibri" panose="020F0502020204030204" pitchFamily="34" charset="0"/>
                <a:cs typeface="Arial" panose="020B0604020202020204" pitchFamily="34" charset="0"/>
              </a:rPr>
              <a:t>are 33 people with </a:t>
            </a:r>
            <a:r>
              <a:rPr lang="en-GB" sz="1050" dirty="0" smtClean="0">
                <a:latin typeface="Arial" panose="020B0604020202020204" pitchFamily="34" charset="0"/>
                <a:ea typeface="Calibri" panose="020F0502020204030204" pitchFamily="34" charset="0"/>
                <a:cs typeface="Arial" panose="020B0604020202020204" pitchFamily="34" charset="0"/>
              </a:rPr>
              <a:t>learning disability/autistic spectrum disorder who </a:t>
            </a:r>
            <a:r>
              <a:rPr lang="en-GB" sz="1050" dirty="0">
                <a:latin typeface="Arial" panose="020B0604020202020204" pitchFamily="34" charset="0"/>
                <a:ea typeface="Calibri" panose="020F0502020204030204" pitchFamily="34" charset="0"/>
                <a:cs typeface="Arial" panose="020B0604020202020204" pitchFamily="34" charset="0"/>
              </a:rPr>
              <a:t>are placed out of borough because their needs can not be met within Luton </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While the overall age of Luton’s population is young there is </a:t>
            </a:r>
            <a:r>
              <a:rPr lang="en-GB" sz="1050" dirty="0">
                <a:effectLst/>
                <a:latin typeface="Arial" panose="020B0604020202020204" pitchFamily="34" charset="0"/>
                <a:ea typeface="Calibri" panose="020F0502020204030204" pitchFamily="34" charset="0"/>
                <a:cs typeface="Arial" panose="020B0604020202020204" pitchFamily="34" charset="0"/>
              </a:rPr>
              <a:t>an increase in the number of people </a:t>
            </a:r>
            <a:r>
              <a:rPr lang="en-GB" sz="1050" dirty="0" smtClean="0">
                <a:latin typeface="Arial" panose="020B0604020202020204" pitchFamily="34" charset="0"/>
                <a:ea typeface="Calibri" panose="020F0502020204030204" pitchFamily="34" charset="0"/>
                <a:cs typeface="Arial" panose="020B0604020202020204" pitchFamily="34" charset="0"/>
              </a:rPr>
              <a:t>growing older wi</a:t>
            </a:r>
            <a:r>
              <a:rPr lang="en-GB" sz="1050" dirty="0" smtClean="0">
                <a:effectLst/>
                <a:latin typeface="Arial" panose="020B0604020202020204" pitchFamily="34" charset="0"/>
                <a:ea typeface="Calibri" panose="020F0502020204030204" pitchFamily="34" charset="0"/>
                <a:cs typeface="Arial" panose="020B0604020202020204" pitchFamily="34" charset="0"/>
              </a:rPr>
              <a:t>th a </a:t>
            </a:r>
            <a:r>
              <a:rPr lang="en-GB" sz="1050" dirty="0">
                <a:effectLst/>
                <a:latin typeface="Arial" panose="020B0604020202020204" pitchFamily="34" charset="0"/>
                <a:ea typeface="Calibri" panose="020F0502020204030204" pitchFamily="34" charset="0"/>
                <a:cs typeface="Arial" panose="020B0604020202020204" pitchFamily="34" charset="0"/>
              </a:rPr>
              <a:t>learning disability. There are more males in the younger age group accessing services</a:t>
            </a:r>
            <a:r>
              <a:rPr lang="en-GB" sz="105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050" dirty="0">
                <a:effectLst/>
                <a:latin typeface="Arial" panose="020B0604020202020204" pitchFamily="34" charset="0"/>
                <a:ea typeface="Calibri" panose="020F0502020204030204" pitchFamily="34" charset="0"/>
                <a:cs typeface="Arial" panose="020B0604020202020204" pitchFamily="34" charset="0"/>
              </a:rPr>
              <a:t>50% of adults with a learning disability are from a White British background the ethnicity of those under 18 is more mixed with around 30% from White British and 30% from Pakistani backgrounds. </a:t>
            </a:r>
          </a:p>
          <a:p>
            <a:pPr marL="285750" indent="-285750">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Arial" panose="020B0604020202020204" pitchFamily="34" charset="0"/>
              </a:rPr>
              <a:t>The majority of Luton adults with a Learning Disability who are receiving social care support are living at home with family or carers. 90% are in Luton and 10% live out of area</a:t>
            </a:r>
          </a:p>
          <a:p>
            <a:endParaRPr lang="en-GB" sz="1100" dirty="0" smtClean="0">
              <a:latin typeface="Calibri" panose="020F0502020204030204" pitchFamily="34" charset="0"/>
              <a:ea typeface="Calibri" panose="020F0502020204030204" pitchFamily="34" charset="0"/>
              <a:cs typeface="Times New Roman" panose="02020603050405020304" pitchFamily="18" charset="0"/>
            </a:endParaRPr>
          </a:p>
          <a:p>
            <a:r>
              <a:rPr lang="en-GB" sz="1050" dirty="0" smtClean="0">
                <a:latin typeface="Arial" panose="020B0604020202020204" pitchFamily="34" charset="0"/>
                <a:ea typeface="Calibri" panose="020F0502020204030204" pitchFamily="34" charset="0"/>
                <a:cs typeface="Arial" panose="020B0604020202020204" pitchFamily="34" charset="0"/>
              </a:rPr>
              <a:t>Housing</a:t>
            </a:r>
            <a:endParaRPr lang="en-GB" sz="105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A </a:t>
            </a:r>
            <a:r>
              <a:rPr lang="en-GB" sz="1050" dirty="0" smtClean="0">
                <a:latin typeface="Arial" panose="020B0604020202020204" pitchFamily="34" charset="0"/>
                <a:cs typeface="Arial" panose="020B0604020202020204" pitchFamily="34" charset="0"/>
              </a:rPr>
              <a:t>learning disability / autism spectrum disorder market position statement has been drafted that </a:t>
            </a:r>
            <a:r>
              <a:rPr lang="en-GB" sz="1050" dirty="0">
                <a:latin typeface="Arial" panose="020B0604020202020204" pitchFamily="34" charset="0"/>
                <a:cs typeface="Arial" panose="020B0604020202020204" pitchFamily="34" charset="0"/>
              </a:rPr>
              <a:t>sets out specific requirements for appropriate </a:t>
            </a:r>
            <a:r>
              <a:rPr lang="en-GB" sz="1050" dirty="0" smtClean="0">
                <a:latin typeface="Arial" panose="020B0604020202020204" pitchFamily="34" charset="0"/>
                <a:cs typeface="Arial" panose="020B0604020202020204" pitchFamily="34" charset="0"/>
              </a:rPr>
              <a:t>housing. Currently </a:t>
            </a:r>
            <a:r>
              <a:rPr lang="en-GB" sz="1050" dirty="0">
                <a:latin typeface="Arial" panose="020B0604020202020204" pitchFamily="34" charset="0"/>
                <a:cs typeface="Arial" panose="020B0604020202020204" pitchFamily="34" charset="0"/>
              </a:rPr>
              <a:t>housing needs are largely general with support rather than bespoke housing </a:t>
            </a:r>
          </a:p>
          <a:p>
            <a:pPr marL="285750" indent="-285750">
              <a:buFont typeface="Arial" panose="020B0604020202020204" pitchFamily="34" charset="0"/>
              <a:buChar char="•"/>
            </a:pPr>
            <a:r>
              <a:rPr lang="en-GB" sz="1050" dirty="0" smtClean="0">
                <a:latin typeface="Arial" panose="020B0604020202020204" pitchFamily="34" charset="0"/>
                <a:ea typeface="Calibri" panose="020F0502020204030204" pitchFamily="34" charset="0"/>
                <a:cs typeface="Arial" panose="020B0604020202020204" pitchFamily="34" charset="0"/>
              </a:rPr>
              <a:t>Between </a:t>
            </a:r>
            <a:r>
              <a:rPr lang="en-GB" sz="1050" dirty="0">
                <a:latin typeface="Arial" panose="020B0604020202020204" pitchFamily="34" charset="0"/>
                <a:ea typeface="Calibri" panose="020F0502020204030204" pitchFamily="34" charset="0"/>
                <a:cs typeface="Arial" panose="020B0604020202020204" pitchFamily="34" charset="0"/>
              </a:rPr>
              <a:t>2015/16 and 2017/18, supported Living placements for people with Learning Disability increased from 150 to 222 placements the largest increase (48%) across placement types. This is due to a change in the preferred accommodation model as well and a change in presenting need through young people coming through transition and reviews from existing placements.</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Contracts for accommodation based support in Luton are either on a tendered fixed term contract or on spot purchased agreements. Fixed term contracts are used for people with more consistent needs and spot contracts used where people cannot be met in existing placement contracts. There are some people with a learning disability and autism in fixed term spot contracts but people with autism with no learning disabilities are in spot contracts due to the flexible and individualised requirements. </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Luton Council gives preference to working with registered providers e.g. Regulator of Social Housing for housing providers and landlords, and Care Quality Commission for health and social care providers.</a:t>
            </a:r>
          </a:p>
          <a:p>
            <a:pPr marL="285750" indent="-285750">
              <a:buFont typeface="Arial" panose="020B0604020202020204" pitchFamily="34" charset="0"/>
              <a:buChar char="•"/>
            </a:pPr>
            <a:r>
              <a:rPr lang="en-GB" sz="1050" dirty="0" smtClean="0">
                <a:effectLst/>
                <a:latin typeface="Arial" panose="020B0604020202020204" pitchFamily="34" charset="0"/>
                <a:ea typeface="Calibri" panose="020F0502020204030204" pitchFamily="34" charset="0"/>
                <a:cs typeface="Arial" panose="020B0604020202020204" pitchFamily="34" charset="0"/>
              </a:rPr>
              <a:t>Luton </a:t>
            </a:r>
            <a:r>
              <a:rPr lang="en-GB" sz="1050" dirty="0">
                <a:effectLst/>
                <a:latin typeface="Arial" panose="020B0604020202020204" pitchFamily="34" charset="0"/>
                <a:ea typeface="Calibri" panose="020F0502020204030204" pitchFamily="34" charset="0"/>
                <a:cs typeface="Arial" panose="020B0604020202020204" pitchFamily="34" charset="0"/>
              </a:rPr>
              <a:t>prefers that providers of housing and care are separate. This may mean working alongside partner suppliers or providing housing and care provision through separate business entities. This protects the choice and control options for people requiring </a:t>
            </a:r>
            <a:r>
              <a:rPr lang="en-GB" sz="1050" dirty="0" smtClean="0">
                <a:effectLst/>
                <a:latin typeface="Arial" panose="020B0604020202020204" pitchFamily="34" charset="0"/>
                <a:ea typeface="Calibri" panose="020F0502020204030204" pitchFamily="34" charset="0"/>
                <a:cs typeface="Arial" panose="020B0604020202020204" pitchFamily="34" charset="0"/>
              </a:rPr>
              <a:t>services.</a:t>
            </a:r>
          </a:p>
          <a:p>
            <a:pPr marL="285750" indent="-285750">
              <a:buFont typeface="Arial" panose="020B0604020202020204" pitchFamily="34" charset="0"/>
              <a:buChar char="•"/>
            </a:pPr>
            <a:r>
              <a:rPr lang="en-GB" sz="1050" dirty="0" smtClean="0">
                <a:effectLst/>
                <a:latin typeface="Arial" panose="020B0604020202020204" pitchFamily="34" charset="0"/>
                <a:ea typeface="Calibri" panose="020F0502020204030204" pitchFamily="34" charset="0"/>
                <a:cs typeface="Arial" panose="020B0604020202020204" pitchFamily="34" charset="0"/>
              </a:rPr>
              <a:t>There is a mixed </a:t>
            </a:r>
            <a:r>
              <a:rPr lang="en-GB" sz="1050" dirty="0">
                <a:effectLst/>
                <a:latin typeface="Arial" panose="020B0604020202020204" pitchFamily="34" charset="0"/>
                <a:ea typeface="Calibri" panose="020F0502020204030204" pitchFamily="34" charset="0"/>
                <a:cs typeface="Arial" panose="020B0604020202020204" pitchFamily="34" charset="0"/>
              </a:rPr>
              <a:t>provision of accommodation: </a:t>
            </a:r>
            <a:r>
              <a:rPr lang="en-GB" sz="1050" dirty="0" smtClean="0">
                <a:effectLst/>
                <a:latin typeface="Arial" panose="020B0604020202020204" pitchFamily="34" charset="0"/>
                <a:ea typeface="Calibri" panose="020F0502020204030204" pitchFamily="34" charset="0"/>
                <a:cs typeface="Arial" panose="020B0604020202020204" pitchFamily="34" charset="0"/>
              </a:rPr>
              <a:t>(i) LBC owned property with LBC care provision, provider care provision or no care provision; (ii) Property </a:t>
            </a:r>
            <a:r>
              <a:rPr lang="en-GB" sz="1050" dirty="0">
                <a:effectLst/>
                <a:latin typeface="Arial" panose="020B0604020202020204" pitchFamily="34" charset="0"/>
                <a:ea typeface="Calibri" panose="020F0502020204030204" pitchFamily="34" charset="0"/>
                <a:cs typeface="Arial" panose="020B0604020202020204" pitchFamily="34" charset="0"/>
              </a:rPr>
              <a:t>owned or leased by providers with their care </a:t>
            </a:r>
            <a:r>
              <a:rPr lang="en-GB" sz="1050" dirty="0" smtClean="0">
                <a:effectLst/>
                <a:latin typeface="Arial" panose="020B0604020202020204" pitchFamily="34" charset="0"/>
                <a:ea typeface="Calibri" panose="020F0502020204030204" pitchFamily="34" charset="0"/>
                <a:cs typeface="Arial" panose="020B0604020202020204" pitchFamily="34" charset="0"/>
              </a:rPr>
              <a:t>provision, (iii) Property </a:t>
            </a:r>
            <a:r>
              <a:rPr lang="en-GB" sz="1050" dirty="0">
                <a:effectLst/>
                <a:latin typeface="Arial" panose="020B0604020202020204" pitchFamily="34" charset="0"/>
                <a:ea typeface="Calibri" panose="020F0502020204030204" pitchFamily="34" charset="0"/>
                <a:cs typeface="Arial" panose="020B0604020202020204" pitchFamily="34" charset="0"/>
              </a:rPr>
              <a:t>owned or leased by housing associations with a different providers care provision or no care </a:t>
            </a:r>
            <a:r>
              <a:rPr lang="en-GB" sz="1050" dirty="0" smtClean="0">
                <a:effectLst/>
                <a:latin typeface="Arial" panose="020B0604020202020204" pitchFamily="34" charset="0"/>
                <a:ea typeface="Calibri" panose="020F0502020204030204" pitchFamily="34" charset="0"/>
                <a:cs typeface="Arial" panose="020B0604020202020204" pitchFamily="34" charset="0"/>
              </a:rPr>
              <a:t>provision</a:t>
            </a:r>
            <a:r>
              <a:rPr lang="en-GB" sz="1050" dirty="0" smtClean="0">
                <a:latin typeface="Arial" panose="020B0604020202020204" pitchFamily="34" charset="0"/>
                <a:ea typeface="Calibri" panose="020F0502020204030204" pitchFamily="34" charset="0"/>
                <a:cs typeface="Arial" panose="020B0604020202020204" pitchFamily="34" charset="0"/>
              </a:rPr>
              <a:t>; (iv) </a:t>
            </a:r>
            <a:r>
              <a:rPr lang="en-GB" sz="1050" dirty="0" smtClean="0">
                <a:effectLst/>
                <a:latin typeface="Arial" panose="020B0604020202020204" pitchFamily="34" charset="0"/>
                <a:ea typeface="Calibri" panose="020F0502020204030204" pitchFamily="34" charset="0"/>
                <a:cs typeface="Arial" panose="020B0604020202020204" pitchFamily="34" charset="0"/>
              </a:rPr>
              <a:t>Private </a:t>
            </a:r>
            <a:r>
              <a:rPr lang="en-GB" sz="1050" dirty="0">
                <a:effectLst/>
                <a:latin typeface="Arial" panose="020B0604020202020204" pitchFamily="34" charset="0"/>
                <a:ea typeface="Calibri" panose="020F0502020204030204" pitchFamily="34" charset="0"/>
                <a:cs typeface="Arial" panose="020B0604020202020204" pitchFamily="34" charset="0"/>
              </a:rPr>
              <a:t>land lord accommodation with a provider care provision or no care </a:t>
            </a:r>
            <a:r>
              <a:rPr lang="en-GB" sz="1050" dirty="0" smtClean="0">
                <a:effectLst/>
                <a:latin typeface="Arial" panose="020B0604020202020204" pitchFamily="34" charset="0"/>
                <a:ea typeface="Calibri" panose="020F0502020204030204" pitchFamily="34" charset="0"/>
                <a:cs typeface="Arial" panose="020B0604020202020204" pitchFamily="34" charset="0"/>
              </a:rPr>
              <a:t>provision</a:t>
            </a:r>
            <a:r>
              <a:rPr lang="en-GB" sz="1050" dirty="0">
                <a:latin typeface="Arial" panose="020B0604020202020204" pitchFamily="34" charset="0"/>
                <a:ea typeface="Calibri" panose="020F0502020204030204" pitchFamily="34" charset="0"/>
                <a:cs typeface="Arial" panose="020B0604020202020204" pitchFamily="34" charset="0"/>
              </a:rPr>
              <a:t> </a:t>
            </a:r>
            <a:r>
              <a:rPr lang="en-GB" sz="1050" dirty="0" smtClean="0">
                <a:latin typeface="Arial" panose="020B0604020202020204" pitchFamily="34" charset="0"/>
                <a:ea typeface="Calibri" panose="020F0502020204030204" pitchFamily="34" charset="0"/>
                <a:cs typeface="Arial" panose="020B0604020202020204" pitchFamily="34" charset="0"/>
              </a:rPr>
              <a:t>and (v) </a:t>
            </a:r>
            <a:r>
              <a:rPr lang="en-GB" sz="1050" dirty="0" smtClean="0">
                <a:effectLst/>
                <a:latin typeface="Arial" panose="020B0604020202020204" pitchFamily="34" charset="0"/>
                <a:ea typeface="Calibri" panose="020F0502020204030204" pitchFamily="34" charset="0"/>
                <a:cs typeface="Arial" panose="020B0604020202020204" pitchFamily="34" charset="0"/>
              </a:rPr>
              <a:t>Private </a:t>
            </a:r>
            <a:r>
              <a:rPr lang="en-GB" sz="1050" dirty="0">
                <a:effectLst/>
                <a:latin typeface="Arial" panose="020B0604020202020204" pitchFamily="34" charset="0"/>
                <a:ea typeface="Calibri" panose="020F0502020204030204" pitchFamily="34" charset="0"/>
                <a:cs typeface="Arial" panose="020B0604020202020204" pitchFamily="34" charset="0"/>
              </a:rPr>
              <a:t>homes shared with people with a learning disability and or </a:t>
            </a:r>
            <a:r>
              <a:rPr lang="en-GB" sz="1050" dirty="0" smtClean="0">
                <a:effectLst/>
                <a:latin typeface="Arial" panose="020B0604020202020204" pitchFamily="34" charset="0"/>
                <a:ea typeface="Calibri" panose="020F0502020204030204" pitchFamily="34" charset="0"/>
                <a:cs typeface="Arial" panose="020B0604020202020204" pitchFamily="34" charset="0"/>
              </a:rPr>
              <a:t>autism.</a:t>
            </a:r>
          </a:p>
          <a:p>
            <a:pPr marL="285750" indent="-285750">
              <a:buFont typeface="Arial" panose="020B0604020202020204" pitchFamily="34" charset="0"/>
              <a:buChar char="•"/>
            </a:pPr>
            <a:r>
              <a:rPr lang="en-GB" sz="1050" dirty="0" smtClean="0">
                <a:latin typeface="Arial" panose="020B0604020202020204" pitchFamily="34" charset="0"/>
                <a:ea typeface="Calibri" panose="020F0502020204030204" pitchFamily="34" charset="0"/>
                <a:cs typeface="Arial" panose="020B0604020202020204" pitchFamily="34" charset="0"/>
              </a:rPr>
              <a:t>In </a:t>
            </a:r>
            <a:r>
              <a:rPr lang="en-GB" sz="1050" dirty="0">
                <a:latin typeface="Arial" panose="020B0604020202020204" pitchFamily="34" charset="0"/>
                <a:ea typeface="Calibri" panose="020F0502020204030204" pitchFamily="34" charset="0"/>
                <a:cs typeface="Arial" panose="020B0604020202020204" pitchFamily="34" charset="0"/>
              </a:rPr>
              <a:t>the last 5 years there have been two Luton Council owned and two provider owned or leased </a:t>
            </a:r>
            <a:r>
              <a:rPr lang="en-GB" sz="1050" dirty="0">
                <a:effectLst/>
                <a:latin typeface="Arial" panose="020B0604020202020204" pitchFamily="34" charset="0"/>
                <a:ea typeface="Calibri" panose="020F0502020204030204" pitchFamily="34" charset="0"/>
                <a:cs typeface="Arial" panose="020B0604020202020204" pitchFamily="34" charset="0"/>
              </a:rPr>
              <a:t>supported living provisions created for </a:t>
            </a:r>
            <a:r>
              <a:rPr lang="en-GB" sz="1050" dirty="0" smtClean="0">
                <a:effectLst/>
                <a:latin typeface="Arial" panose="020B0604020202020204" pitchFamily="34" charset="0"/>
                <a:ea typeface="Calibri" panose="020F0502020204030204" pitchFamily="34" charset="0"/>
                <a:cs typeface="Arial" panose="020B0604020202020204" pitchFamily="34" charset="0"/>
              </a:rPr>
              <a:t>learning disability </a:t>
            </a:r>
            <a:r>
              <a:rPr lang="en-GB" sz="1050" dirty="0">
                <a:effectLst/>
                <a:latin typeface="Arial" panose="020B0604020202020204" pitchFamily="34" charset="0"/>
                <a:ea typeface="Calibri" panose="020F0502020204030204" pitchFamily="34" charset="0"/>
                <a:cs typeface="Arial" panose="020B0604020202020204" pitchFamily="34" charset="0"/>
              </a:rPr>
              <a:t>but no new residential care provision created</a:t>
            </a:r>
            <a:r>
              <a:rPr lang="en-GB" sz="1050" dirty="0" smtClean="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050" dirty="0" smtClean="0">
                <a:latin typeface="Arial" panose="020B0604020202020204" pitchFamily="34" charset="0"/>
                <a:cs typeface="Arial" panose="020B0604020202020204" pitchFamily="34" charset="0"/>
              </a:rPr>
              <a:t>Opportunity </a:t>
            </a:r>
            <a:r>
              <a:rPr lang="en-GB" sz="1050" dirty="0">
                <a:latin typeface="Arial" panose="020B0604020202020204" pitchFamily="34" charset="0"/>
                <a:cs typeface="Arial" panose="020B0604020202020204" pitchFamily="34" charset="0"/>
              </a:rPr>
              <a:t>for new </a:t>
            </a:r>
            <a:r>
              <a:rPr lang="en-GB" sz="1050" dirty="0" smtClean="0">
                <a:latin typeface="Arial" panose="020B0604020202020204" pitchFamily="34" charset="0"/>
                <a:cs typeface="Arial" panose="020B0604020202020204" pitchFamily="34" charset="0"/>
              </a:rPr>
              <a:t>builds </a:t>
            </a:r>
            <a:r>
              <a:rPr lang="en-GB" sz="1050" dirty="0">
                <a:latin typeface="Arial" panose="020B0604020202020204" pitchFamily="34" charset="0"/>
                <a:cs typeface="Arial" panose="020B0604020202020204" pitchFamily="34" charset="0"/>
              </a:rPr>
              <a:t>for property for learning disability and autism care needs comes predominantly on the redevelopment of </a:t>
            </a:r>
            <a:r>
              <a:rPr lang="en-GB" sz="1050" dirty="0" smtClean="0">
                <a:latin typeface="Arial" panose="020B0604020202020204" pitchFamily="34" charset="0"/>
                <a:cs typeface="Arial" panose="020B0604020202020204" pitchFamily="34" charset="0"/>
              </a:rPr>
              <a:t>buildings</a:t>
            </a:r>
            <a:r>
              <a:rPr lang="en-GB" sz="1050" dirty="0">
                <a:latin typeface="Arial" panose="020B0604020202020204" pitchFamily="34" charset="0"/>
                <a:cs typeface="Arial" panose="020B0604020202020204" pitchFamily="34" charset="0"/>
              </a:rPr>
              <a:t>, infill sites or section 106 developments. Increasingly new provision is created by making adaptions to existing </a:t>
            </a:r>
            <a:r>
              <a:rPr lang="en-GB" sz="1050" dirty="0" smtClean="0">
                <a:latin typeface="Arial" panose="020B0604020202020204" pitchFamily="34" charset="0"/>
                <a:cs typeface="Arial" panose="020B0604020202020204" pitchFamily="34" charset="0"/>
              </a:rPr>
              <a:t>property. LBC </a:t>
            </a:r>
            <a:r>
              <a:rPr lang="en-GB" sz="1050" dirty="0">
                <a:latin typeface="Arial" panose="020B0604020202020204" pitchFamily="34" charset="0"/>
                <a:cs typeface="Arial" panose="020B0604020202020204" pitchFamily="34" charset="0"/>
              </a:rPr>
              <a:t>repurposed at 3 suites at Abigail Court (</a:t>
            </a:r>
            <a:r>
              <a:rPr lang="en-GB" sz="1050" dirty="0" smtClean="0">
                <a:latin typeface="Arial" panose="020B0604020202020204" pitchFamily="34" charset="0"/>
                <a:cs typeface="Arial" panose="020B0604020202020204" pitchFamily="34" charset="0"/>
              </a:rPr>
              <a:t>over </a:t>
            </a:r>
            <a:r>
              <a:rPr lang="en-GB" sz="1050" dirty="0">
                <a:latin typeface="Arial" panose="020B0604020202020204" pitchFamily="34" charset="0"/>
                <a:cs typeface="Arial" panose="020B0604020202020204" pitchFamily="34" charset="0"/>
              </a:rPr>
              <a:t>persons extra care) for </a:t>
            </a:r>
            <a:r>
              <a:rPr lang="en-GB" sz="1050" dirty="0" smtClean="0">
                <a:latin typeface="Arial" panose="020B0604020202020204" pitchFamily="34" charset="0"/>
                <a:cs typeface="Arial" panose="020B0604020202020204" pitchFamily="34" charset="0"/>
              </a:rPr>
              <a:t>learning disability, </a:t>
            </a:r>
            <a:r>
              <a:rPr lang="en-GB" sz="1050" dirty="0">
                <a:latin typeface="Arial" panose="020B0604020202020204" pitchFamily="34" charset="0"/>
                <a:cs typeface="Arial" panose="020B0604020202020204" pitchFamily="34" charset="0"/>
              </a:rPr>
              <a:t>with up to 2 years license, and monitoring in place to ensure progression.</a:t>
            </a:r>
          </a:p>
          <a:p>
            <a:pPr marL="171450" indent="-171450">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3627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840"/>
            <a:ext cx="8229600" cy="1143000"/>
          </a:xfrm>
        </p:spPr>
        <p:txBody>
          <a:bodyPr>
            <a:normAutofit/>
          </a:bodyPr>
          <a:lstStyle/>
          <a:p>
            <a:r>
              <a:rPr lang="en-GB" sz="2400" b="1" dirty="0" smtClean="0">
                <a:solidFill>
                  <a:srgbClr val="7030A0"/>
                </a:solidFill>
                <a:latin typeface="Arial" panose="020B0604020202020204" pitchFamily="34" charset="0"/>
                <a:cs typeface="Arial" panose="020B0604020202020204" pitchFamily="34" charset="0"/>
              </a:rPr>
              <a:t>Executive Summary (3)</a:t>
            </a:r>
            <a:endParaRPr lang="en-GB" sz="240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764704"/>
            <a:ext cx="8964488" cy="6156793"/>
          </a:xfrm>
        </p:spPr>
        <p:txBody>
          <a:bodyPr>
            <a:normAutofit fontScale="62500" lnSpcReduction="20000"/>
          </a:bodyPr>
          <a:lstStyle/>
          <a:p>
            <a:pPr marL="0" indent="0">
              <a:buNone/>
            </a:pPr>
            <a:r>
              <a:rPr lang="en-GB" sz="1900" dirty="0">
                <a:solidFill>
                  <a:srgbClr val="7030A0"/>
                </a:solidFill>
                <a:latin typeface="Arial" panose="020B0604020202020204" pitchFamily="34" charset="0"/>
                <a:cs typeface="Arial" panose="020B0604020202020204" pitchFamily="34" charset="0"/>
              </a:rPr>
              <a:t>In the next year, Luton Borough Council will be reviewing its transport assistance service (across children’s services, Special Educational Needs and Disability and adult social care) to identify improvements and address inefficiencies within the programme. </a:t>
            </a:r>
          </a:p>
          <a:p>
            <a:pPr marL="0" indent="0" fontAlgn="base" hangingPunct="0">
              <a:lnSpc>
                <a:spcPct val="110000"/>
              </a:lnSpc>
              <a:buNone/>
            </a:pPr>
            <a:endParaRPr lang="en-GB" sz="2100" b="1" dirty="0">
              <a:solidFill>
                <a:srgbClr val="7030A0"/>
              </a:solidFill>
              <a:latin typeface="Arial" panose="020B0604020202020204" pitchFamily="34" charset="0"/>
              <a:cs typeface="Arial" panose="020B0604020202020204" pitchFamily="34" charset="0"/>
            </a:endParaRPr>
          </a:p>
          <a:p>
            <a:pPr marL="0" indent="0" fontAlgn="base" hangingPunct="0">
              <a:lnSpc>
                <a:spcPct val="110000"/>
              </a:lnSpc>
              <a:buNone/>
            </a:pPr>
            <a:r>
              <a:rPr lang="en-GB" sz="2100" b="1" dirty="0" smtClean="0">
                <a:solidFill>
                  <a:srgbClr val="7030A0"/>
                </a:solidFill>
                <a:latin typeface="Arial" panose="020B0604020202020204" pitchFamily="34" charset="0"/>
                <a:cs typeface="Arial" panose="020B0604020202020204" pitchFamily="34" charset="0"/>
              </a:rPr>
              <a:t>Priorities </a:t>
            </a:r>
            <a:r>
              <a:rPr lang="en-GB" sz="2100" b="1" dirty="0">
                <a:solidFill>
                  <a:srgbClr val="7030A0"/>
                </a:solidFill>
                <a:latin typeface="Arial" panose="020B0604020202020204" pitchFamily="34" charset="0"/>
                <a:cs typeface="Arial" panose="020B0604020202020204" pitchFamily="34" charset="0"/>
              </a:rPr>
              <a:t>for adult social care</a:t>
            </a:r>
          </a:p>
          <a:p>
            <a:pPr marL="0" indent="0" fontAlgn="base" hangingPunct="0">
              <a:lnSpc>
                <a:spcPct val="110000"/>
              </a:lnSpc>
              <a:buNone/>
            </a:pPr>
            <a:r>
              <a:rPr lang="en-GB" sz="1900" dirty="0" smtClean="0">
                <a:solidFill>
                  <a:srgbClr val="7030A0"/>
                </a:solidFill>
                <a:latin typeface="Arial" panose="020B0604020202020204" pitchFamily="34" charset="0"/>
                <a:cs typeface="Arial" panose="020B0604020202020204" pitchFamily="34" charset="0"/>
              </a:rPr>
              <a:t>Luton </a:t>
            </a:r>
            <a:r>
              <a:rPr lang="en-GB" sz="1900" dirty="0">
                <a:solidFill>
                  <a:srgbClr val="7030A0"/>
                </a:solidFill>
                <a:latin typeface="Arial" panose="020B0604020202020204" pitchFamily="34" charset="0"/>
                <a:cs typeface="Arial" panose="020B0604020202020204" pitchFamily="34" charset="0"/>
              </a:rPr>
              <a:t>Borough Council has identified 8 priorities to take forward across Adult Social Care; these can only be achieved through working closely with the adult social care market as well as other stakeholders including Luton Clinical Commissioning Group (CCG).  In addition to these 8 priorities, we have set out for each </a:t>
            </a:r>
            <a:r>
              <a:rPr lang="en-GB" sz="1900" dirty="0" smtClean="0">
                <a:solidFill>
                  <a:srgbClr val="7030A0"/>
                </a:solidFill>
                <a:latin typeface="Arial" panose="020B0604020202020204" pitchFamily="34" charset="0"/>
                <a:cs typeface="Arial" panose="020B0604020202020204" pitchFamily="34" charset="0"/>
              </a:rPr>
              <a:t>service area, or group of people who receive adult </a:t>
            </a:r>
            <a:r>
              <a:rPr lang="en-GB" sz="1900" dirty="0">
                <a:solidFill>
                  <a:srgbClr val="7030A0"/>
                </a:solidFill>
                <a:latin typeface="Arial" panose="020B0604020202020204" pitchFamily="34" charset="0"/>
                <a:cs typeface="Arial" panose="020B0604020202020204" pitchFamily="34" charset="0"/>
              </a:rPr>
              <a:t>social </a:t>
            </a:r>
            <a:r>
              <a:rPr lang="en-GB" sz="1900" dirty="0" smtClean="0">
                <a:solidFill>
                  <a:srgbClr val="7030A0"/>
                </a:solidFill>
                <a:latin typeface="Arial" panose="020B0604020202020204" pitchFamily="34" charset="0"/>
                <a:cs typeface="Arial" panose="020B0604020202020204" pitchFamily="34" charset="0"/>
              </a:rPr>
              <a:t>care, </a:t>
            </a:r>
            <a:r>
              <a:rPr lang="en-GB" sz="1900" dirty="0">
                <a:solidFill>
                  <a:srgbClr val="7030A0"/>
                </a:solidFill>
                <a:latin typeface="Arial" panose="020B0604020202020204" pitchFamily="34" charset="0"/>
                <a:cs typeface="Arial" panose="020B0604020202020204" pitchFamily="34" charset="0"/>
              </a:rPr>
              <a:t>what direction and activities we are planning to take over the next three financial years to develop our services in that area. There are areas where our strategy is clearly defined and implementation will be the focus – for example, to support people with learning </a:t>
            </a:r>
            <a:r>
              <a:rPr lang="en-GB" sz="1900" dirty="0" smtClean="0">
                <a:solidFill>
                  <a:srgbClr val="7030A0"/>
                </a:solidFill>
                <a:latin typeface="Arial" panose="020B0604020202020204" pitchFamily="34" charset="0"/>
                <a:cs typeface="Arial" panose="020B0604020202020204" pitchFamily="34" charset="0"/>
              </a:rPr>
              <a:t>disabilities and improving support for those transition from children’s to adults social care services. Luton’s SEND strategy includes a priority to improve transition and opportunities for 16-25 year olds with a Written Statement of Action for delivery. There </a:t>
            </a:r>
            <a:r>
              <a:rPr lang="en-GB" sz="1900" dirty="0">
                <a:solidFill>
                  <a:srgbClr val="7030A0"/>
                </a:solidFill>
                <a:latin typeface="Arial" panose="020B0604020202020204" pitchFamily="34" charset="0"/>
                <a:cs typeface="Arial" panose="020B0604020202020204" pitchFamily="34" charset="0"/>
              </a:rPr>
              <a:t>are other areas where we will first need to co-produce a strategy - for example, for people with neurodiversity and for carers - and this will be the initial focus in order to agree and determine the most important next steps.   </a:t>
            </a:r>
          </a:p>
          <a:p>
            <a:pPr marL="0" indent="0">
              <a:lnSpc>
                <a:spcPct val="110000"/>
              </a:lnSpc>
              <a:buNone/>
            </a:pPr>
            <a:endParaRPr lang="en-GB" sz="1100" b="1" dirty="0" smtClean="0">
              <a:solidFill>
                <a:srgbClr val="7030A0"/>
              </a:solidFill>
              <a:latin typeface="Arial" panose="020B0604020202020204" pitchFamily="34" charset="0"/>
              <a:cs typeface="Arial" panose="020B0604020202020204" pitchFamily="34" charset="0"/>
            </a:endParaRPr>
          </a:p>
          <a:p>
            <a:pPr marL="0" indent="0">
              <a:lnSpc>
                <a:spcPct val="110000"/>
              </a:lnSpc>
              <a:buNone/>
            </a:pPr>
            <a:r>
              <a:rPr lang="en-GB" sz="2100" b="1" dirty="0" smtClean="0">
                <a:solidFill>
                  <a:srgbClr val="7030A0"/>
                </a:solidFill>
                <a:latin typeface="Arial" panose="020B0604020202020204" pitchFamily="34" charset="0"/>
                <a:cs typeface="Arial" panose="020B0604020202020204" pitchFamily="34" charset="0"/>
              </a:rPr>
              <a:t>Working </a:t>
            </a:r>
            <a:r>
              <a:rPr lang="en-GB" sz="2100" b="1" dirty="0">
                <a:solidFill>
                  <a:srgbClr val="7030A0"/>
                </a:solidFill>
                <a:latin typeface="Arial" panose="020B0604020202020204" pitchFamily="34" charset="0"/>
                <a:cs typeface="Arial" panose="020B0604020202020204" pitchFamily="34" charset="0"/>
              </a:rPr>
              <a:t>together </a:t>
            </a:r>
          </a:p>
          <a:p>
            <a:pPr marL="0" indent="0">
              <a:lnSpc>
                <a:spcPct val="110000"/>
              </a:lnSpc>
              <a:buNone/>
            </a:pPr>
            <a:r>
              <a:rPr lang="en-GB" sz="1900" dirty="0" smtClean="0">
                <a:solidFill>
                  <a:srgbClr val="7030A0"/>
                </a:solidFill>
                <a:latin typeface="Arial" panose="020B0604020202020204" pitchFamily="34" charset="0"/>
                <a:cs typeface="Arial" panose="020B0604020202020204" pitchFamily="34" charset="0"/>
              </a:rPr>
              <a:t>Having </a:t>
            </a:r>
            <a:r>
              <a:rPr lang="en-GB" sz="1900" dirty="0">
                <a:solidFill>
                  <a:srgbClr val="7030A0"/>
                </a:solidFill>
                <a:latin typeface="Arial" panose="020B0604020202020204" pitchFamily="34" charset="0"/>
                <a:cs typeface="Arial" panose="020B0604020202020204" pitchFamily="34" charset="0"/>
              </a:rPr>
              <a:t>an adult social care system that enables our residents to live to their full potential requires a coordinated approach across Council departments as well as with external stakeholders, including the CCG, our adult social care market and the voluntary and community sector who play such a vital role in delivering community support and infrastructure. We also need to ensure close engagement with our service users and their networks, whether families, friends or formal carers. We know that there are some areas within adult social care where we do that well, and we know that there are some areas where we need do that even more effectively.  </a:t>
            </a:r>
          </a:p>
          <a:p>
            <a:pPr marL="0" indent="0">
              <a:lnSpc>
                <a:spcPct val="110000"/>
              </a:lnSpc>
              <a:buNone/>
            </a:pPr>
            <a:endParaRPr lang="en-GB" sz="1100" dirty="0" smtClean="0">
              <a:solidFill>
                <a:srgbClr val="7030A0"/>
              </a:solidFill>
              <a:latin typeface="Arial" panose="020B0604020202020204" pitchFamily="34" charset="0"/>
              <a:cs typeface="Arial" panose="020B0604020202020204" pitchFamily="34" charset="0"/>
            </a:endParaRPr>
          </a:p>
          <a:p>
            <a:pPr marL="0" indent="0">
              <a:lnSpc>
                <a:spcPct val="110000"/>
              </a:lnSpc>
              <a:buNone/>
            </a:pPr>
            <a:r>
              <a:rPr lang="en-GB" sz="1900" dirty="0" smtClean="0">
                <a:solidFill>
                  <a:srgbClr val="7030A0"/>
                </a:solidFill>
                <a:latin typeface="Arial" panose="020B0604020202020204" pitchFamily="34" charset="0"/>
                <a:cs typeface="Arial" panose="020B0604020202020204" pitchFamily="34" charset="0"/>
              </a:rPr>
              <a:t>We </a:t>
            </a:r>
            <a:r>
              <a:rPr lang="en-GB" sz="1900" dirty="0">
                <a:solidFill>
                  <a:srgbClr val="7030A0"/>
                </a:solidFill>
                <a:latin typeface="Arial" panose="020B0604020202020204" pitchFamily="34" charset="0"/>
                <a:cs typeface="Arial" panose="020B0604020202020204" pitchFamily="34" charset="0"/>
              </a:rPr>
              <a:t>will work to routinely bring together colleagues in Commissioning, Adult Social Care, Public Health, Children’s services, Housing and Social Justice to have a proactive approach to planning care provision and support. This will help understand and anticipate current and future demand – for example, improving our transitions between children’s and adults’ services.  We currently have a number of Partnership Forums in place that bring together people affected by a particular issue.  We want to see these develop with co-production at their heart. The Dementia Action Alliance is an example of where this works well.  </a:t>
            </a:r>
            <a:endParaRPr lang="en-GB" sz="1900" dirty="0" smtClean="0">
              <a:solidFill>
                <a:srgbClr val="7030A0"/>
              </a:solidFill>
              <a:latin typeface="Arial" panose="020B0604020202020204" pitchFamily="34" charset="0"/>
              <a:cs typeface="Arial" panose="020B0604020202020204" pitchFamily="34" charset="0"/>
            </a:endParaRPr>
          </a:p>
          <a:p>
            <a:pPr marL="0" indent="0">
              <a:lnSpc>
                <a:spcPct val="110000"/>
              </a:lnSpc>
              <a:buNone/>
            </a:pPr>
            <a:endParaRPr lang="en-GB" sz="1100" dirty="0" smtClean="0">
              <a:solidFill>
                <a:srgbClr val="7030A0"/>
              </a:solidFill>
              <a:latin typeface="Arial" panose="020B0604020202020204" pitchFamily="34" charset="0"/>
              <a:cs typeface="Arial" panose="020B0604020202020204" pitchFamily="34" charset="0"/>
            </a:endParaRPr>
          </a:p>
          <a:p>
            <a:pPr marL="0" indent="0">
              <a:lnSpc>
                <a:spcPct val="110000"/>
              </a:lnSpc>
              <a:buNone/>
            </a:pPr>
            <a:r>
              <a:rPr lang="en-GB" sz="1900" dirty="0" smtClean="0">
                <a:solidFill>
                  <a:srgbClr val="7030A0"/>
                </a:solidFill>
                <a:latin typeface="Arial" panose="020B0604020202020204" pitchFamily="34" charset="0"/>
                <a:cs typeface="Arial" panose="020B0604020202020204" pitchFamily="34" charset="0"/>
              </a:rPr>
              <a:t>Our </a:t>
            </a:r>
            <a:r>
              <a:rPr lang="en-GB" sz="1900" dirty="0">
                <a:solidFill>
                  <a:srgbClr val="7030A0"/>
                </a:solidFill>
                <a:latin typeface="Arial" panose="020B0604020202020204" pitchFamily="34" charset="0"/>
                <a:cs typeface="Arial" panose="020B0604020202020204" pitchFamily="34" charset="0"/>
              </a:rPr>
              <a:t>response to Covid-19 has stimulated closer working across and within agencies and organisations. For example, regular Provider meetings for the residential and nursing care market to provide updates, create space for discussion and emerging priorities and give notice for any changes planned. We know that many organisations and providers within the market are working more closely with each other, to respond to the urgent need to support our most vulnerable affected by Covid-19.  We want to build on this progress, and maintain this collaborative approach.  </a:t>
            </a:r>
          </a:p>
          <a:p>
            <a:pPr marL="0" indent="0">
              <a:buNone/>
            </a:pPr>
            <a:endParaRPr lang="en-GB" sz="1700" dirty="0">
              <a:solidFill>
                <a:srgbClr val="FF0000"/>
              </a:solidFill>
              <a:latin typeface="Arial" panose="020B0604020202020204" pitchFamily="34" charset="0"/>
              <a:cs typeface="Arial" panose="020B0604020202020204" pitchFamily="34" charset="0"/>
            </a:endParaRPr>
          </a:p>
        </p:txBody>
      </p:sp>
      <p:pic>
        <p:nvPicPr>
          <p:cNvPr id="6" name="Picture 5"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152128" cy="448050"/>
          </a:xfrm>
          <a:prstGeom prst="rect">
            <a:avLst/>
          </a:prstGeom>
        </p:spPr>
      </p:pic>
      <p:sp>
        <p:nvSpPr>
          <p:cNvPr id="4" name="Slide Number Placeholder 3"/>
          <p:cNvSpPr>
            <a:spLocks noGrp="1"/>
          </p:cNvSpPr>
          <p:nvPr>
            <p:ph type="sldNum" sz="quarter" idx="12"/>
          </p:nvPr>
        </p:nvSpPr>
        <p:spPr/>
        <p:txBody>
          <a:bodyPr/>
          <a:lstStyle/>
          <a:p>
            <a:fld id="{C6FD0B90-7576-4160-AEBD-9E5EAB915F6A}" type="slidenum">
              <a:rPr lang="en-GB" smtClean="0"/>
              <a:t>4</a:t>
            </a:fld>
            <a:endParaRPr lang="en-GB" dirty="0"/>
          </a:p>
        </p:txBody>
      </p:sp>
    </p:spTree>
    <p:extLst>
      <p:ext uri="{BB962C8B-B14F-4D97-AF65-F5344CB8AC3E}">
        <p14:creationId xmlns:p14="http://schemas.microsoft.com/office/powerpoint/2010/main" val="85763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40</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611560" y="-243408"/>
            <a:ext cx="8229600" cy="1008112"/>
          </a:xfrm>
        </p:spPr>
        <p:txBody>
          <a:bodyPr>
            <a:normAutofit/>
          </a:bodyPr>
          <a:lstStyle/>
          <a:p>
            <a:r>
              <a:rPr lang="en-GB" sz="2400" b="1" dirty="0">
                <a:solidFill>
                  <a:srgbClr val="7030A0"/>
                </a:solidFill>
                <a:latin typeface="Arial" charset="0"/>
                <a:ea typeface="ＭＳ Ｐゴシック" pitchFamily="34" charset="-128"/>
              </a:rPr>
              <a:t>Learning Disability and </a:t>
            </a:r>
            <a:br>
              <a:rPr lang="en-GB" sz="2400" b="1" dirty="0">
                <a:solidFill>
                  <a:srgbClr val="7030A0"/>
                </a:solidFill>
                <a:latin typeface="Arial" charset="0"/>
                <a:ea typeface="ＭＳ Ｐゴシック" pitchFamily="34" charset="-128"/>
              </a:rPr>
            </a:br>
            <a:r>
              <a:rPr lang="en-GB" sz="2400" b="1" dirty="0">
                <a:solidFill>
                  <a:srgbClr val="7030A0"/>
                </a:solidFill>
                <a:latin typeface="Arial" charset="0"/>
                <a:ea typeface="ＭＳ Ｐゴシック" pitchFamily="34" charset="-128"/>
              </a:rPr>
              <a:t>Autism Spectrum Disorder (2)</a:t>
            </a:r>
            <a:endParaRPr lang="en-GB" sz="2400" dirty="0"/>
          </a:p>
        </p:txBody>
      </p:sp>
      <p:graphicFrame>
        <p:nvGraphicFramePr>
          <p:cNvPr id="6" name="Table 5"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73403059"/>
              </p:ext>
            </p:extLst>
          </p:nvPr>
        </p:nvGraphicFramePr>
        <p:xfrm>
          <a:off x="107504" y="764704"/>
          <a:ext cx="8928992" cy="6093296"/>
        </p:xfrm>
        <a:graphic>
          <a:graphicData uri="http://schemas.openxmlformats.org/drawingml/2006/table">
            <a:tbl>
              <a:tblPr firstRow="1" firstCol="1" bandRow="1">
                <a:tableStyleId>{17292A2E-F333-43FB-9621-5CBBE7FDCDCB}</a:tableStyleId>
              </a:tblPr>
              <a:tblGrid>
                <a:gridCol w="2952328">
                  <a:extLst>
                    <a:ext uri="{9D8B030D-6E8A-4147-A177-3AD203B41FA5}">
                      <a16:colId xmlns:a16="http://schemas.microsoft.com/office/drawing/2014/main" val="464642431"/>
                    </a:ext>
                  </a:extLst>
                </a:gridCol>
                <a:gridCol w="5976664">
                  <a:extLst>
                    <a:ext uri="{9D8B030D-6E8A-4147-A177-3AD203B41FA5}">
                      <a16:colId xmlns:a16="http://schemas.microsoft.com/office/drawing/2014/main" val="3647390617"/>
                    </a:ext>
                  </a:extLst>
                </a:gridCol>
              </a:tblGrid>
              <a:tr h="219853">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5873443">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Learning disability specific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Deliver the joint LBC LCCG learning disability Strategy</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Autism</a:t>
                      </a:r>
                      <a:r>
                        <a:rPr lang="en-GB" sz="1050" b="1" baseline="0" dirty="0" smtClean="0">
                          <a:latin typeface="Arial" panose="020B0604020202020204" pitchFamily="34" charset="0"/>
                          <a:cs typeface="Arial" panose="020B0604020202020204" pitchFamily="34" charset="0"/>
                        </a:rPr>
                        <a:t> Spectrum Disorder specific</a:t>
                      </a:r>
                      <a:endParaRPr lang="en-GB" sz="1050" b="1"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Develop</a:t>
                      </a:r>
                      <a:r>
                        <a:rPr lang="en-GB" sz="1050" b="0" baseline="0" dirty="0" smtClean="0">
                          <a:latin typeface="Arial" panose="020B0604020202020204" pitchFamily="34" charset="0"/>
                          <a:cs typeface="Arial" panose="020B0604020202020204" pitchFamily="34" charset="0"/>
                        </a:rPr>
                        <a:t> a neuro-diversity strategy to separate out focus on learning disability and autism including disaggregating data</a:t>
                      </a:r>
                      <a:endParaRPr lang="en-GB" sz="1050"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Learning disability &amp; Autism Spectrum Disorder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Support people to live independently at home as far as possible. </a:t>
                      </a:r>
                      <a:r>
                        <a:rPr lang="en-GB" sz="1050" b="0" kern="1200" dirty="0" smtClean="0">
                          <a:solidFill>
                            <a:schemeClr val="tx1"/>
                          </a:solidFill>
                          <a:effectLst/>
                          <a:latin typeface="Arial" panose="020B0604020202020204" pitchFamily="34" charset="0"/>
                          <a:ea typeface="+mn-ea"/>
                          <a:cs typeface="Arial" panose="020B0604020202020204" pitchFamily="34" charset="0"/>
                        </a:rPr>
                        <a:t>Independence is the highest goal in accommodation-based packages. Where possible own tenancy is the preferred option, however in certain cases license arrangements maybe more useful. </a:t>
                      </a:r>
                      <a:endParaRPr lang="en-GB" sz="1050" b="0" dirty="0" smtClean="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Enabling personalisation and choice for people to live where and with whom they want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Ensure suitable housing:</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Provision should reflect the diverse needs across the ethnicity of Luton’s population</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Support</a:t>
                      </a:r>
                      <a:r>
                        <a:rPr lang="en-GB" sz="1050" b="0" kern="1200" baseline="0" dirty="0" smtClean="0">
                          <a:solidFill>
                            <a:schemeClr val="tx1"/>
                          </a:solidFill>
                          <a:effectLst/>
                          <a:latin typeface="Arial" panose="020B0604020202020204" pitchFamily="34" charset="0"/>
                          <a:ea typeface="+mn-ea"/>
                          <a:cs typeface="Arial" panose="020B0604020202020204" pitchFamily="34" charset="0"/>
                        </a:rPr>
                        <a:t>ing seamless transitions, p</a:t>
                      </a:r>
                      <a:r>
                        <a:rPr lang="en-GB" sz="1050" b="0" kern="1200" dirty="0" smtClean="0">
                          <a:solidFill>
                            <a:schemeClr val="tx1"/>
                          </a:solidFill>
                          <a:effectLst/>
                          <a:latin typeface="Arial" panose="020B0604020202020204" pitchFamily="34" charset="0"/>
                          <a:ea typeface="+mn-ea"/>
                          <a:cs typeface="Arial" panose="020B0604020202020204" pitchFamily="34" charset="0"/>
                        </a:rPr>
                        <a:t>articularly targeting young adults returning to Luton from out-of-borough educational placements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Reduce </a:t>
                      </a:r>
                      <a:r>
                        <a:rPr lang="en-GB" sz="1050" b="0" kern="1200" dirty="0" smtClean="0">
                          <a:solidFill>
                            <a:schemeClr val="tx1"/>
                          </a:solidFill>
                          <a:effectLst/>
                          <a:latin typeface="Arial" panose="020B0604020202020204" pitchFamily="34" charset="0"/>
                          <a:ea typeface="+mn-ea"/>
                          <a:cs typeface="Arial" panose="020B0604020202020204" pitchFamily="34" charset="0"/>
                        </a:rPr>
                        <a:t>reliance on residential care and out-of-area placements.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Some supported living schemes need remodelling or are no longer appropriate (properties are in poor condition or too many are shared units or are widely dispersed) </a:t>
                      </a:r>
                      <a:endParaRPr lang="en-GB" sz="1050" b="0" dirty="0">
                        <a:solidFill>
                          <a:schemeClr val="tx1"/>
                        </a:solidFill>
                        <a:effectLst/>
                        <a:latin typeface="Arial" panose="020B0604020202020204" pitchFamily="34" charset="0"/>
                        <a:cs typeface="Arial" panose="020B0604020202020204" pitchFamily="34" charset="0"/>
                      </a:endParaRPr>
                    </a:p>
                  </a:txBody>
                  <a:tcPr marL="67572" marR="67572"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Learning disability specific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0" dirty="0" smtClean="0">
                          <a:latin typeface="Arial" panose="020B0604020202020204" pitchFamily="34" charset="0"/>
                          <a:cs typeface="Arial" panose="020B0604020202020204" pitchFamily="34" charset="0"/>
                        </a:rPr>
                        <a:t>Deliver the joint LBC LCCG learning disability Strategy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dirty="0" smtClean="0">
                          <a:solidFill>
                            <a:schemeClr val="tx1"/>
                          </a:solidFill>
                          <a:effectLst/>
                          <a:latin typeface="Arial" panose="020B0604020202020204" pitchFamily="34" charset="0"/>
                          <a:cs typeface="Arial" panose="020B0604020202020204" pitchFamily="34" charset="0"/>
                        </a:rPr>
                        <a:t>Ensure sufficient, appropriate (can</a:t>
                      </a:r>
                      <a:r>
                        <a:rPr lang="en-GB" sz="1050" baseline="0" dirty="0" smtClean="0">
                          <a:solidFill>
                            <a:schemeClr val="tx1"/>
                          </a:solidFill>
                          <a:effectLst/>
                          <a:latin typeface="Arial" panose="020B0604020202020204" pitchFamily="34" charset="0"/>
                          <a:cs typeface="Arial" panose="020B0604020202020204" pitchFamily="34" charset="0"/>
                        </a:rPr>
                        <a:t> accommodate physical disabilities as well)</a:t>
                      </a:r>
                      <a:r>
                        <a:rPr lang="en-GB" sz="1050" dirty="0" smtClean="0">
                          <a:solidFill>
                            <a:schemeClr val="tx1"/>
                          </a:solidFill>
                          <a:effectLst/>
                          <a:latin typeface="Arial" panose="020B0604020202020204" pitchFamily="34" charset="0"/>
                          <a:cs typeface="Arial" panose="020B0604020202020204" pitchFamily="34" charset="0"/>
                        </a:rPr>
                        <a:t> and flexible (range</a:t>
                      </a:r>
                      <a:r>
                        <a:rPr lang="en-GB" sz="1050" baseline="0" dirty="0" smtClean="0">
                          <a:solidFill>
                            <a:schemeClr val="tx1"/>
                          </a:solidFill>
                          <a:effectLst/>
                          <a:latin typeface="Arial" panose="020B0604020202020204" pitchFamily="34" charset="0"/>
                          <a:cs typeface="Arial" panose="020B0604020202020204" pitchFamily="34" charset="0"/>
                        </a:rPr>
                        <a:t> of timescales) </a:t>
                      </a:r>
                      <a:r>
                        <a:rPr lang="en-GB" sz="1050" dirty="0" smtClean="0">
                          <a:solidFill>
                            <a:schemeClr val="tx1"/>
                          </a:solidFill>
                          <a:effectLst/>
                          <a:latin typeface="Arial" panose="020B0604020202020204" pitchFamily="34" charset="0"/>
                          <a:cs typeface="Arial" panose="020B0604020202020204" pitchFamily="34" charset="0"/>
                        </a:rPr>
                        <a:t>respite care is available</a:t>
                      </a:r>
                      <a:r>
                        <a:rPr lang="en-GB" sz="1050" baseline="0" dirty="0" smtClean="0">
                          <a:solidFill>
                            <a:schemeClr val="tx1"/>
                          </a:solidFill>
                          <a:effectLst/>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aseline="0" dirty="0" smtClean="0">
                          <a:solidFill>
                            <a:schemeClr val="tx1"/>
                          </a:solidFill>
                          <a:effectLst/>
                          <a:latin typeface="Arial" panose="020B0604020202020204" pitchFamily="34" charset="0"/>
                          <a:cs typeface="Arial" panose="020B0604020202020204" pitchFamily="34" charset="0"/>
                        </a:rPr>
                        <a:t>Scope support to elderly parents reluctant for adult children to move on to residential support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aseline="0" dirty="0" smtClean="0">
                          <a:solidFill>
                            <a:schemeClr val="tx1"/>
                          </a:solidFill>
                          <a:effectLst/>
                          <a:latin typeface="Arial" panose="020B0604020202020204" pitchFamily="34" charset="0"/>
                          <a:cs typeface="Arial" panose="020B0604020202020204" pitchFamily="34" charset="0"/>
                        </a:rPr>
                        <a:t>Ensure Providers are aware of and equipped to address safeguarding issues e.g. ‘cuckooing’</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dirty="0" smtClean="0">
                          <a:solidFill>
                            <a:schemeClr val="tx1"/>
                          </a:solidFill>
                          <a:effectLst/>
                          <a:latin typeface="Arial" panose="020B0604020202020204" pitchFamily="34" charset="0"/>
                          <a:cs typeface="Arial" panose="020B0604020202020204" pitchFamily="34" charset="0"/>
                        </a:rPr>
                        <a:t>Scope impact</a:t>
                      </a:r>
                      <a:r>
                        <a:rPr lang="en-GB" sz="1050" baseline="0" dirty="0" smtClean="0">
                          <a:solidFill>
                            <a:schemeClr val="tx1"/>
                          </a:solidFill>
                          <a:effectLst/>
                          <a:latin typeface="Arial" panose="020B0604020202020204" pitchFamily="34" charset="0"/>
                          <a:cs typeface="Arial" panose="020B0604020202020204" pitchFamily="34" charset="0"/>
                        </a:rPr>
                        <a:t> of growing population on domiciliary care demand</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Autism</a:t>
                      </a:r>
                      <a:r>
                        <a:rPr lang="en-GB" sz="1050" b="1" baseline="0" dirty="0" smtClean="0">
                          <a:latin typeface="Arial" panose="020B0604020202020204" pitchFamily="34" charset="0"/>
                          <a:cs typeface="Arial" panose="020B0604020202020204" pitchFamily="34" charset="0"/>
                        </a:rPr>
                        <a:t> Spectrum Disorder specific</a:t>
                      </a:r>
                      <a:endParaRPr lang="en-GB" sz="1050" b="1"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baseline="0" dirty="0" smtClean="0">
                          <a:solidFill>
                            <a:schemeClr val="tx1"/>
                          </a:solidFill>
                          <a:effectLst/>
                          <a:latin typeface="Arial" panose="020B0604020202020204" pitchFamily="34" charset="0"/>
                          <a:cs typeface="Arial" panose="020B0604020202020204" pitchFamily="34" charset="0"/>
                        </a:rPr>
                        <a:t>Co-produce a specific neuro-diversity strategy and action plan, to include a community awareness component (e.g. similar to community ‘Dementia friends’), and support across the pathway (including information for those losing support as a result of transition to adulthood)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50" kern="1200" dirty="0" smtClean="0">
                          <a:solidFill>
                            <a:schemeClr val="tx1"/>
                          </a:solidFill>
                          <a:effectLst/>
                          <a:latin typeface="Arial" panose="020B0604020202020204" pitchFamily="34" charset="0"/>
                          <a:ea typeface="+mn-ea"/>
                          <a:cs typeface="Arial" panose="020B0604020202020204" pitchFamily="34" charset="0"/>
                        </a:rPr>
                        <a:t>Improve quality and completeness</a:t>
                      </a:r>
                      <a:r>
                        <a:rPr lang="en-GB" sz="1050" kern="1200" baseline="0" dirty="0" smtClean="0">
                          <a:solidFill>
                            <a:schemeClr val="tx1"/>
                          </a:solidFill>
                          <a:effectLst/>
                          <a:latin typeface="Arial" panose="020B0604020202020204" pitchFamily="34" charset="0"/>
                          <a:ea typeface="+mn-ea"/>
                          <a:cs typeface="Arial" panose="020B0604020202020204" pitchFamily="34" charset="0"/>
                        </a:rPr>
                        <a:t> of the autism</a:t>
                      </a:r>
                      <a:r>
                        <a:rPr lang="en-GB" sz="1050" kern="1200" dirty="0" smtClean="0">
                          <a:solidFill>
                            <a:schemeClr val="tx1"/>
                          </a:solidFill>
                          <a:effectLst/>
                          <a:latin typeface="Arial" panose="020B0604020202020204" pitchFamily="34" charset="0"/>
                          <a:ea typeface="+mn-ea"/>
                          <a:cs typeface="Arial" panose="020B0604020202020204" pitchFamily="34" charset="0"/>
                        </a:rPr>
                        <a:t> risk register to</a:t>
                      </a:r>
                      <a:r>
                        <a:rPr lang="en-GB" sz="1050" kern="1200" baseline="0" dirty="0" smtClean="0">
                          <a:solidFill>
                            <a:schemeClr val="tx1"/>
                          </a:solidFill>
                          <a:effectLst/>
                          <a:latin typeface="Arial" panose="020B0604020202020204" pitchFamily="34" charset="0"/>
                          <a:ea typeface="+mn-ea"/>
                          <a:cs typeface="Arial" panose="020B0604020202020204" pitchFamily="34" charset="0"/>
                        </a:rPr>
                        <a:t> support prevention and avoidable hospital admission (enable clear communication between mental health and commissioning)</a:t>
                      </a:r>
                    </a:p>
                    <a:p>
                      <a:pPr marL="171450" indent="-171450">
                        <a:buFontTx/>
                        <a:buChar char="-"/>
                      </a:pPr>
                      <a:r>
                        <a:rPr lang="en-GB" sz="1050" baseline="0" dirty="0" smtClean="0">
                          <a:solidFill>
                            <a:schemeClr val="tx1"/>
                          </a:solidFill>
                          <a:effectLst/>
                          <a:latin typeface="Arial" panose="020B0604020202020204" pitchFamily="34" charset="0"/>
                          <a:cs typeface="Arial" panose="020B0604020202020204" pitchFamily="34" charset="0"/>
                        </a:rPr>
                        <a:t>Provide a floating / crisis support offer to support early intervention/preventative action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50" b="1" dirty="0" smtClean="0">
                          <a:latin typeface="Arial" panose="020B0604020202020204" pitchFamily="34" charset="0"/>
                          <a:cs typeface="Arial" panose="020B0604020202020204" pitchFamily="34" charset="0"/>
                        </a:rPr>
                        <a:t>Learning disability &amp; Autism Spectrum Disorder</a:t>
                      </a:r>
                    </a:p>
                    <a:p>
                      <a:pPr marL="171450" indent="-171450">
                        <a:buFontTx/>
                        <a:buChar char="-"/>
                      </a:pPr>
                      <a:r>
                        <a:rPr lang="en-GB" sz="1050" dirty="0" smtClean="0">
                          <a:effectLst/>
                          <a:latin typeface="Arial" panose="020B0604020202020204" pitchFamily="34" charset="0"/>
                          <a:cs typeface="Arial" panose="020B0604020202020204" pitchFamily="34" charset="0"/>
                        </a:rPr>
                        <a:t>Maintain commitment to 2 projects a year to accommod</a:t>
                      </a:r>
                      <a:r>
                        <a:rPr lang="en-GB" sz="1050" dirty="0" smtClean="0">
                          <a:solidFill>
                            <a:schemeClr val="tx1"/>
                          </a:solidFill>
                          <a:effectLst/>
                          <a:latin typeface="Arial" panose="020B0604020202020204" pitchFamily="34" charset="0"/>
                          <a:cs typeface="Arial" panose="020B0604020202020204" pitchFamily="34" charset="0"/>
                        </a:rPr>
                        <a:t>ate 10-12 additional people, with consideration of the need amongst singles, couples</a:t>
                      </a:r>
                      <a:r>
                        <a:rPr lang="en-GB" sz="1050" baseline="0" dirty="0" smtClean="0">
                          <a:solidFill>
                            <a:schemeClr val="tx1"/>
                          </a:solidFill>
                          <a:effectLst/>
                          <a:latin typeface="Arial" panose="020B0604020202020204" pitchFamily="34" charset="0"/>
                          <a:cs typeface="Arial" panose="020B0604020202020204" pitchFamily="34" charset="0"/>
                        </a:rPr>
                        <a:t> and families</a:t>
                      </a:r>
                      <a:endParaRPr lang="en-GB" sz="1050" dirty="0" smtClean="0">
                        <a:solidFill>
                          <a:schemeClr val="tx1"/>
                        </a:solidFill>
                        <a:effectLst/>
                        <a:latin typeface="Arial" panose="020B0604020202020204" pitchFamily="34" charset="0"/>
                        <a:cs typeface="Arial" panose="020B0604020202020204" pitchFamily="34" charset="0"/>
                      </a:endParaRPr>
                    </a:p>
                    <a:p>
                      <a:pPr marL="171450" indent="-171450">
                        <a:buFontTx/>
                        <a:buChar char="-"/>
                      </a:pPr>
                      <a:r>
                        <a:rPr lang="en-GB" sz="1050" dirty="0" smtClean="0">
                          <a:solidFill>
                            <a:schemeClr val="tx1"/>
                          </a:solidFill>
                          <a:effectLst/>
                          <a:latin typeface="Arial" panose="020B0604020202020204" pitchFamily="34" charset="0"/>
                          <a:cs typeface="Arial" panose="020B0604020202020204" pitchFamily="34" charset="0"/>
                        </a:rPr>
                        <a:t>Ensure provision of support for those with low-level ongoing support needs regarding maintain tenancy</a:t>
                      </a:r>
                      <a:r>
                        <a:rPr lang="en-GB" sz="1050" baseline="0" dirty="0" smtClean="0">
                          <a:solidFill>
                            <a:schemeClr val="tx1"/>
                          </a:solidFill>
                          <a:effectLst/>
                          <a:latin typeface="Arial" panose="020B0604020202020204" pitchFamily="34" charset="0"/>
                          <a:cs typeface="Arial" panose="020B0604020202020204" pitchFamily="34" charset="0"/>
                        </a:rPr>
                        <a:t> (e.g. those moving on from Abigail Court)</a:t>
                      </a:r>
                      <a:endParaRPr lang="en-GB" sz="1050" dirty="0" smtClean="0">
                        <a:solidFill>
                          <a:schemeClr val="tx1"/>
                        </a:solidFill>
                        <a:effectLst/>
                        <a:latin typeface="Arial" panose="020B0604020202020204" pitchFamily="34" charset="0"/>
                        <a:cs typeface="Arial" panose="020B0604020202020204" pitchFamily="34" charset="0"/>
                      </a:endParaRPr>
                    </a:p>
                    <a:p>
                      <a:pPr marL="171450" indent="-171450">
                        <a:buFontTx/>
                        <a:buChar char="-"/>
                      </a:pPr>
                      <a:r>
                        <a:rPr lang="en-GB" sz="1050" dirty="0" smtClean="0">
                          <a:solidFill>
                            <a:schemeClr val="tx1"/>
                          </a:solidFill>
                          <a:effectLst/>
                          <a:latin typeface="Arial" panose="020B0604020202020204" pitchFamily="34" charset="0"/>
                          <a:cs typeface="Arial" panose="020B0604020202020204" pitchFamily="34" charset="0"/>
                        </a:rPr>
                        <a:t>Connect in with parallel community provision (social</a:t>
                      </a:r>
                      <a:r>
                        <a:rPr lang="en-GB" sz="1050" baseline="0" dirty="0" smtClean="0">
                          <a:solidFill>
                            <a:schemeClr val="tx1"/>
                          </a:solidFill>
                          <a:effectLst/>
                          <a:latin typeface="Arial" panose="020B0604020202020204" pitchFamily="34" charset="0"/>
                          <a:cs typeface="Arial" panose="020B0604020202020204" pitchFamily="34" charset="0"/>
                        </a:rPr>
                        <a:t> prescribing, Side by Side) </a:t>
                      </a:r>
                      <a:r>
                        <a:rPr lang="en-GB" sz="1050" dirty="0" smtClean="0">
                          <a:solidFill>
                            <a:schemeClr val="tx1"/>
                          </a:solidFill>
                          <a:effectLst/>
                          <a:latin typeface="Arial" panose="020B0604020202020204" pitchFamily="34" charset="0"/>
                          <a:cs typeface="Arial" panose="020B0604020202020204" pitchFamily="34" charset="0"/>
                        </a:rPr>
                        <a:t>to support people to live independently for as long as possible </a:t>
                      </a:r>
                    </a:p>
                    <a:p>
                      <a:pPr marL="171450" indent="-171450">
                        <a:buFontTx/>
                        <a:buChar char="-"/>
                      </a:pPr>
                      <a:r>
                        <a:rPr lang="en-GB" sz="1050" baseline="0" dirty="0" smtClean="0">
                          <a:solidFill>
                            <a:schemeClr val="tx1"/>
                          </a:solidFill>
                          <a:effectLst/>
                          <a:latin typeface="Arial" panose="020B0604020202020204" pitchFamily="34" charset="0"/>
                          <a:cs typeface="Arial" panose="020B0604020202020204" pitchFamily="34" charset="0"/>
                        </a:rPr>
                        <a:t>Ensure sufficient provision for residential care placements within Luton (to reduce the current 33 OOB placements), including supporting transition to adults services (working across BLMK)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dirty="0" smtClean="0">
                          <a:solidFill>
                            <a:schemeClr val="tx1"/>
                          </a:solidFill>
                          <a:effectLst/>
                          <a:latin typeface="Arial" panose="020B0604020202020204" pitchFamily="34" charset="0"/>
                          <a:cs typeface="Arial" panose="020B0604020202020204" pitchFamily="34" charset="0"/>
                        </a:rPr>
                        <a:t>Agree within the Housing team’s allocation policy for</a:t>
                      </a:r>
                      <a:r>
                        <a:rPr lang="en-GB" sz="1050" baseline="0" dirty="0" smtClean="0">
                          <a:solidFill>
                            <a:schemeClr val="tx1"/>
                          </a:solidFill>
                          <a:effectLst/>
                          <a:latin typeface="Arial" panose="020B0604020202020204" pitchFamily="34" charset="0"/>
                          <a:cs typeface="Arial" panose="020B0604020202020204" pitchFamily="34" charset="0"/>
                        </a:rPr>
                        <a:t> a</a:t>
                      </a:r>
                      <a:r>
                        <a:rPr lang="en-GB" sz="1050" dirty="0" smtClean="0">
                          <a:solidFill>
                            <a:schemeClr val="tx1"/>
                          </a:solidFill>
                          <a:effectLst/>
                          <a:latin typeface="Arial" panose="020B0604020202020204" pitchFamily="34" charset="0"/>
                          <a:cs typeface="Arial" panose="020B0604020202020204" pitchFamily="34" charset="0"/>
                        </a:rPr>
                        <a:t> number of units per year to be made available within</a:t>
                      </a:r>
                      <a:r>
                        <a:rPr lang="en-GB" sz="1050" baseline="0" dirty="0" smtClean="0">
                          <a:solidFill>
                            <a:schemeClr val="tx1"/>
                          </a:solidFill>
                          <a:effectLst/>
                          <a:latin typeface="Arial" panose="020B0604020202020204" pitchFamily="34" charset="0"/>
                          <a:cs typeface="Arial" panose="020B0604020202020204" pitchFamily="34" charset="0"/>
                        </a:rPr>
                        <a:t> </a:t>
                      </a:r>
                      <a:r>
                        <a:rPr lang="en-GB" sz="1050" dirty="0" smtClean="0">
                          <a:solidFill>
                            <a:schemeClr val="tx1"/>
                          </a:solidFill>
                          <a:effectLst/>
                          <a:latin typeface="Arial" panose="020B0604020202020204" pitchFamily="34" charset="0"/>
                          <a:cs typeface="Arial" panose="020B0604020202020204" pitchFamily="34" charset="0"/>
                        </a:rPr>
                        <a:t>residential stock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dirty="0" smtClean="0">
                          <a:solidFill>
                            <a:schemeClr val="tx1"/>
                          </a:solidFill>
                          <a:effectLst/>
                          <a:latin typeface="Arial" panose="020B0604020202020204" pitchFamily="34" charset="0"/>
                          <a:cs typeface="Arial" panose="020B0604020202020204" pitchFamily="34" charset="0"/>
                        </a:rPr>
                        <a:t>Commissioning,</a:t>
                      </a:r>
                      <a:r>
                        <a:rPr lang="en-GB" sz="1050" baseline="0" dirty="0" smtClean="0">
                          <a:solidFill>
                            <a:schemeClr val="tx1"/>
                          </a:solidFill>
                          <a:effectLst/>
                          <a:latin typeface="Arial" panose="020B0604020202020204" pitchFamily="34" charset="0"/>
                          <a:cs typeface="Arial" panose="020B0604020202020204" pitchFamily="34" charset="0"/>
                        </a:rPr>
                        <a:t> adult social care t</a:t>
                      </a:r>
                      <a:r>
                        <a:rPr lang="en-GB" sz="1050" dirty="0" smtClean="0">
                          <a:solidFill>
                            <a:schemeClr val="tx1"/>
                          </a:solidFill>
                          <a:effectLst/>
                          <a:latin typeface="Arial" panose="020B0604020202020204" pitchFamily="34" charset="0"/>
                          <a:cs typeface="Arial" panose="020B0604020202020204" pitchFamily="34" charset="0"/>
                        </a:rPr>
                        <a:t>eam and housing to collaborate on</a:t>
                      </a:r>
                      <a:r>
                        <a:rPr lang="en-GB" sz="1050" baseline="0" dirty="0" smtClean="0">
                          <a:solidFill>
                            <a:schemeClr val="tx1"/>
                          </a:solidFill>
                          <a:effectLst/>
                          <a:latin typeface="Arial" panose="020B0604020202020204" pitchFamily="34" charset="0"/>
                          <a:cs typeface="Arial" panose="020B0604020202020204" pitchFamily="34" charset="0"/>
                        </a:rPr>
                        <a:t> </a:t>
                      </a:r>
                      <a:r>
                        <a:rPr lang="en-GB" sz="1050" dirty="0" smtClean="0">
                          <a:solidFill>
                            <a:schemeClr val="tx1"/>
                          </a:solidFill>
                          <a:effectLst/>
                          <a:latin typeface="Arial" panose="020B0604020202020204" pitchFamily="34" charset="0"/>
                          <a:cs typeface="Arial" panose="020B0604020202020204" pitchFamily="34" charset="0"/>
                        </a:rPr>
                        <a:t>capital bid for acquisitions</a:t>
                      </a:r>
                    </a:p>
                    <a:p>
                      <a:pPr marL="171450" indent="-171450">
                        <a:buFontTx/>
                        <a:buChar char="-"/>
                      </a:pPr>
                      <a:r>
                        <a:rPr lang="en-GB" sz="1050" dirty="0" smtClean="0">
                          <a:solidFill>
                            <a:schemeClr val="tx1"/>
                          </a:solidFill>
                          <a:latin typeface="Arial" panose="020B0604020202020204" pitchFamily="34" charset="0"/>
                          <a:cs typeface="Arial" panose="020B0604020202020204" pitchFamily="34" charset="0"/>
                        </a:rPr>
                        <a:t>Review</a:t>
                      </a:r>
                      <a:r>
                        <a:rPr lang="en-GB" sz="1050" baseline="0" dirty="0" smtClean="0">
                          <a:solidFill>
                            <a:schemeClr val="tx1"/>
                          </a:solidFill>
                          <a:latin typeface="Arial" panose="020B0604020202020204" pitchFamily="34" charset="0"/>
                          <a:cs typeface="Arial" panose="020B0604020202020204" pitchFamily="34" charset="0"/>
                        </a:rPr>
                        <a:t> contracting arrangements to move away from spot contracts to fixed terms to supply both stability for people in placements and opportunities for contracting at greater scale with financial efficiencies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dirty="0" smtClean="0">
                          <a:solidFill>
                            <a:schemeClr val="tx1"/>
                          </a:solidFill>
                          <a:effectLst/>
                          <a:latin typeface="Arial" panose="020B0604020202020204" pitchFamily="34" charset="0"/>
                          <a:ea typeface="+mn-ea"/>
                          <a:cs typeface="Arial" panose="020B0604020202020204" pitchFamily="34" charset="0"/>
                        </a:rPr>
                        <a:t>Consider workforce</a:t>
                      </a:r>
                      <a:r>
                        <a:rPr lang="en-GB" sz="1050" kern="1200" baseline="0" dirty="0" smtClean="0">
                          <a:solidFill>
                            <a:schemeClr val="tx1"/>
                          </a:solidFill>
                          <a:effectLst/>
                          <a:latin typeface="Arial" panose="020B0604020202020204" pitchFamily="34" charset="0"/>
                          <a:ea typeface="+mn-ea"/>
                          <a:cs typeface="Arial" panose="020B0604020202020204" pitchFamily="34" charset="0"/>
                        </a:rPr>
                        <a:t> skills to support individuals with complex needs</a:t>
                      </a:r>
                    </a:p>
                    <a:p>
                      <a:pPr marL="171450" indent="-171450">
                        <a:buFontTx/>
                        <a:buChar char="-"/>
                      </a:pPr>
                      <a:r>
                        <a:rPr lang="en-GB" sz="1050" baseline="0" dirty="0" smtClean="0">
                          <a:solidFill>
                            <a:schemeClr val="tx1"/>
                          </a:solidFill>
                          <a:latin typeface="Arial" panose="020B0604020202020204" pitchFamily="34" charset="0"/>
                          <a:cs typeface="Arial" panose="020B0604020202020204" pitchFamily="34" charset="0"/>
                        </a:rPr>
                        <a:t>Support seamless transitions for people with SEND: creating a ‘lead professional role’ to ensure people transition only tell their story once; create a transitions checklist; survey young people transitioning to understand experiences; update a local offer (information hub) for SEND, streamlining processes sharing information between children’s and adults.       </a:t>
                      </a:r>
                      <a:endParaRPr lang="en-GB" sz="1050" dirty="0" smtClean="0">
                        <a:solidFill>
                          <a:schemeClr val="tx1"/>
                        </a:solidFill>
                        <a:latin typeface="Arial" panose="020B060402020202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96815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41</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180528" y="69616"/>
            <a:ext cx="8229600" cy="652388"/>
          </a:xfrm>
        </p:spPr>
        <p:txBody>
          <a:bodyPr>
            <a:normAutofit/>
          </a:bodyPr>
          <a:lstStyle/>
          <a:p>
            <a:r>
              <a:rPr lang="en-GB" sz="2400" b="1" dirty="0">
                <a:solidFill>
                  <a:srgbClr val="7030A0"/>
                </a:solidFill>
                <a:latin typeface="Arial" charset="0"/>
                <a:ea typeface="ＭＳ Ｐゴシック" pitchFamily="34" charset="-128"/>
              </a:rPr>
              <a:t>Day Services</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38929" y="705588"/>
            <a:ext cx="4865118"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In 2019/20, Luton Council commissioned day care support for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547 </a:t>
            </a:r>
            <a:r>
              <a:rPr lang="en-GB"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Of the approximately 750 people who receive direct payments, some </a:t>
            </a:r>
            <a:r>
              <a:rPr lang="en-GB"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will spend all or a proportion on day care. </a:t>
            </a:r>
            <a:r>
              <a:rPr lang="en-GB"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Across Luton, there are </a:t>
            </a:r>
            <a:r>
              <a:rPr lang="en-GB"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currently 27 providers of day services </a:t>
            </a:r>
            <a:r>
              <a:rPr lang="en-GB"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providing services to 390 people. </a:t>
            </a:r>
          </a:p>
          <a:p>
            <a:pPr marL="171450" indent="-171450">
              <a:buFont typeface="Arial" panose="020B0604020202020204" pitchFamily="34" charset="0"/>
              <a:buChar char="•"/>
            </a:pPr>
            <a:r>
              <a:rPr lang="en-GB"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Luton </a:t>
            </a: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Borough Council spends </a:t>
            </a:r>
            <a:r>
              <a:rPr lang="en-GB" sz="1200" i="0" u="none" strike="noStrike" dirty="0">
                <a:solidFill>
                  <a:srgbClr val="000000"/>
                </a:solidFill>
                <a:effectLst/>
                <a:latin typeface="Arial" panose="020B0604020202020204" pitchFamily="34" charset="0"/>
                <a:cs typeface="Arial" panose="020B0604020202020204" pitchFamily="34" charset="0"/>
              </a:rPr>
              <a:t>£1,584,558 on external provision of day care services and £4,500,505</a:t>
            </a:r>
            <a:r>
              <a:rPr lang="en-GB" sz="1200" dirty="0">
                <a:latin typeface="Arial" panose="020B0604020202020204" pitchFamily="34" charset="0"/>
                <a:cs typeface="Arial" panose="020B0604020202020204" pitchFamily="34" charset="0"/>
              </a:rPr>
              <a:t> on in-house provision of day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8" descr="Costs of EXTERNAL Day Care support:&#10;Physical support - adults (18–64): £294,422&#10;Physical support – older people (65+): £30,626&#10;Sensory support - adults (18–64): £841&#10;Support with memory and cognition - adults (18–64): £17,630&#10;Support with memory and cognition – older people (65+): £4,140&#10;Learning disability support - adults (18–64): £1,236,898&#10;Commissioning &amp; Service Delivery: £0&#10;Costs of INTERNAL Day Care support:&#10;Physical support - adults (18–64): £376,197&#10;Physical support – older people (65+): £1,186,747&#10;Sensory support - adults (18–64): £0&#10;Support with memory and cognition - adults (18–64): £0&#10;Support with memory and cognition – older people (65+): £415,235&#10;Learning disability support - adults (18–64): £2,505,867&#10;Commissioning &amp; Service Delivery: £16,459&#10;" title="Costs of day care services"/>
          <p:cNvGraphicFramePr>
            <a:graphicFrameLocks noGrp="1"/>
          </p:cNvGraphicFramePr>
          <p:nvPr>
            <p:extLst>
              <p:ext uri="{D42A27DB-BD31-4B8C-83A1-F6EECF244321}">
                <p14:modId xmlns:p14="http://schemas.microsoft.com/office/powerpoint/2010/main" val="3643274866"/>
              </p:ext>
            </p:extLst>
          </p:nvPr>
        </p:nvGraphicFramePr>
        <p:xfrm>
          <a:off x="138930" y="2312325"/>
          <a:ext cx="4865117" cy="1819275"/>
        </p:xfrm>
        <a:graphic>
          <a:graphicData uri="http://schemas.openxmlformats.org/drawingml/2006/table">
            <a:tbl>
              <a:tblPr firstRow="1">
                <a:tableStyleId>{5C22544A-7EE6-4342-B048-85BDC9FD1C3A}</a:tableStyleId>
              </a:tblPr>
              <a:tblGrid>
                <a:gridCol w="3136926">
                  <a:extLst>
                    <a:ext uri="{9D8B030D-6E8A-4147-A177-3AD203B41FA5}">
                      <a16:colId xmlns:a16="http://schemas.microsoft.com/office/drawing/2014/main" val="2097578756"/>
                    </a:ext>
                  </a:extLst>
                </a:gridCol>
                <a:gridCol w="879483">
                  <a:extLst>
                    <a:ext uri="{9D8B030D-6E8A-4147-A177-3AD203B41FA5}">
                      <a16:colId xmlns:a16="http://schemas.microsoft.com/office/drawing/2014/main" val="510427618"/>
                    </a:ext>
                  </a:extLst>
                </a:gridCol>
                <a:gridCol w="848708">
                  <a:extLst>
                    <a:ext uri="{9D8B030D-6E8A-4147-A177-3AD203B41FA5}">
                      <a16:colId xmlns:a16="http://schemas.microsoft.com/office/drawing/2014/main" val="1877819559"/>
                    </a:ext>
                  </a:extLst>
                </a:gridCol>
              </a:tblGrid>
              <a:tr h="43577">
                <a:tc>
                  <a:txBody>
                    <a:bodyPr/>
                    <a:lstStyle/>
                    <a:p>
                      <a:pPr algn="l" fontAlgn="b"/>
                      <a:r>
                        <a:rPr lang="en-GB" sz="1100" b="1" u="none" strike="noStrike" dirty="0">
                          <a:solidFill>
                            <a:schemeClr val="tx1"/>
                          </a:solidFill>
                          <a:effectLst/>
                          <a:latin typeface="Arial" panose="020B0604020202020204" pitchFamily="34" charset="0"/>
                          <a:cs typeface="Arial" panose="020B0604020202020204" pitchFamily="34" charset="0"/>
                        </a:rPr>
                        <a:t>Day care </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External</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Internal </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71268421"/>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Physical support - adults (18–64)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£294,422</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£376,197</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62487979"/>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Physical support </a:t>
                      </a:r>
                      <a:r>
                        <a:rPr lang="en-GB" sz="1100" u="none" strike="noStrike" dirty="0" smtClean="0">
                          <a:solidFill>
                            <a:schemeClr val="tx1"/>
                          </a:solidFill>
                          <a:effectLst/>
                          <a:latin typeface="Arial" panose="020B0604020202020204" pitchFamily="34" charset="0"/>
                          <a:cs typeface="Arial" panose="020B0604020202020204" pitchFamily="34" charset="0"/>
                        </a:rPr>
                        <a:t>– older people </a:t>
                      </a:r>
                      <a:r>
                        <a:rPr lang="en-GB" sz="1100" u="none" strike="noStrike" dirty="0">
                          <a:solidFill>
                            <a:schemeClr val="tx1"/>
                          </a:solidFill>
                          <a:effectLst/>
                          <a:latin typeface="Arial" panose="020B0604020202020204" pitchFamily="34" charset="0"/>
                          <a:cs typeface="Arial" panose="020B0604020202020204" pitchFamily="34" charset="0"/>
                        </a:rPr>
                        <a:t>(65+)</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£30,626</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£1,186,747</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10137807"/>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Sensory support - adults (18–64)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£841</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3509433"/>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Support with memory and </a:t>
                      </a:r>
                      <a:r>
                        <a:rPr lang="en-GB" sz="1100" u="none" strike="noStrike" dirty="0" smtClean="0">
                          <a:solidFill>
                            <a:schemeClr val="tx1"/>
                          </a:solidFill>
                          <a:effectLst/>
                          <a:latin typeface="Arial" panose="020B0604020202020204" pitchFamily="34" charset="0"/>
                          <a:cs typeface="Arial" panose="020B0604020202020204" pitchFamily="34" charset="0"/>
                        </a:rPr>
                        <a:t>cognition: </a:t>
                      </a:r>
                      <a:r>
                        <a:rPr lang="en-GB" sz="1100" u="none" strike="noStrike" dirty="0">
                          <a:solidFill>
                            <a:schemeClr val="tx1"/>
                          </a:solidFill>
                          <a:effectLst/>
                          <a:latin typeface="Arial" panose="020B0604020202020204" pitchFamily="34" charset="0"/>
                          <a:cs typeface="Arial" panose="020B0604020202020204" pitchFamily="34" charset="0"/>
                        </a:rPr>
                        <a:t>adults (18–64)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£17,630</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55377241"/>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Support with memory and </a:t>
                      </a:r>
                      <a:r>
                        <a:rPr lang="en-GB" sz="1100" u="none" strike="noStrike" dirty="0" smtClean="0">
                          <a:solidFill>
                            <a:schemeClr val="tx1"/>
                          </a:solidFill>
                          <a:effectLst/>
                          <a:latin typeface="Arial" panose="020B0604020202020204" pitchFamily="34" charset="0"/>
                          <a:cs typeface="Arial" panose="020B0604020202020204" pitchFamily="34" charset="0"/>
                        </a:rPr>
                        <a:t>cognition: older people </a:t>
                      </a:r>
                      <a:r>
                        <a:rPr lang="en-GB" sz="1100" u="none" strike="noStrike" dirty="0">
                          <a:solidFill>
                            <a:schemeClr val="tx1"/>
                          </a:solidFill>
                          <a:effectLst/>
                          <a:latin typeface="Arial" panose="020B0604020202020204" pitchFamily="34" charset="0"/>
                          <a:cs typeface="Arial" panose="020B0604020202020204" pitchFamily="34" charset="0"/>
                        </a:rPr>
                        <a:t>(65+)</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£4,140</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£415,235</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27005500"/>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Learning disability support - adults (18–64)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£1,236,898</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£2,505,867</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3347123"/>
                  </a:ext>
                </a:extLst>
              </a:tr>
              <a:tr h="19050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Commissioning &amp; Service Delivery</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£16,459</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36464437"/>
                  </a:ext>
                </a:extLst>
              </a:tr>
            </a:tbl>
          </a:graphicData>
        </a:graphic>
      </p:graphicFrame>
      <p:graphicFrame>
        <p:nvGraphicFramePr>
          <p:cNvPr id="7" name="Chart 6" descr="Pie chart showing spend on day care by group (in-house provision)" title="Spend on day care by group (external provision)"/>
          <p:cNvGraphicFramePr>
            <a:graphicFrameLocks/>
          </p:cNvGraphicFramePr>
          <p:nvPr>
            <p:extLst>
              <p:ext uri="{D42A27DB-BD31-4B8C-83A1-F6EECF244321}">
                <p14:modId xmlns:p14="http://schemas.microsoft.com/office/powerpoint/2010/main" val="2816237575"/>
              </p:ext>
            </p:extLst>
          </p:nvPr>
        </p:nvGraphicFramePr>
        <p:xfrm>
          <a:off x="5238584" y="2310926"/>
          <a:ext cx="3658216" cy="2071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Pie chart showing Spend on day care by group (in-house provision)" title="Spend on day care by group (in-house provision)"/>
          <p:cNvGraphicFramePr>
            <a:graphicFrameLocks/>
          </p:cNvGraphicFramePr>
          <p:nvPr>
            <p:extLst>
              <p:ext uri="{D42A27DB-BD31-4B8C-83A1-F6EECF244321}">
                <p14:modId xmlns:p14="http://schemas.microsoft.com/office/powerpoint/2010/main" val="3282934547"/>
              </p:ext>
            </p:extLst>
          </p:nvPr>
        </p:nvGraphicFramePr>
        <p:xfrm>
          <a:off x="5238584" y="29754"/>
          <a:ext cx="3658216" cy="2159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647481943"/>
              </p:ext>
            </p:extLst>
          </p:nvPr>
        </p:nvGraphicFramePr>
        <p:xfrm>
          <a:off x="144046" y="4581525"/>
          <a:ext cx="8760964" cy="2194560"/>
        </p:xfrm>
        <a:graphic>
          <a:graphicData uri="http://schemas.openxmlformats.org/drawingml/2006/table">
            <a:tbl>
              <a:tblPr firstRow="1" firstCol="1" bandRow="1">
                <a:tableStyleId>{17292A2E-F333-43FB-9621-5CBBE7FDCDCB}</a:tableStyleId>
              </a:tblPr>
              <a:tblGrid>
                <a:gridCol w="5076026">
                  <a:extLst>
                    <a:ext uri="{9D8B030D-6E8A-4147-A177-3AD203B41FA5}">
                      <a16:colId xmlns:a16="http://schemas.microsoft.com/office/drawing/2014/main" val="464642431"/>
                    </a:ext>
                  </a:extLst>
                </a:gridCol>
                <a:gridCol w="3684938">
                  <a:extLst>
                    <a:ext uri="{9D8B030D-6E8A-4147-A177-3AD203B41FA5}">
                      <a16:colId xmlns:a16="http://schemas.microsoft.com/office/drawing/2014/main" val="3647390617"/>
                    </a:ext>
                  </a:extLst>
                </a:gridCol>
              </a:tblGrid>
              <a:tr h="164612">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1975338">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Direct payments to focus on an enablement approach which supports people to be more independent to reach their goals and inspirations reducing the need for direct payment support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Prepare for the rising ageing population in Luton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Work with colleagues across commissioning and adult social care to quantify the impact on day care of increasing support for people to live independently at home for as long as possible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solidFill>
                            <a:schemeClr val="tx1"/>
                          </a:solidFill>
                          <a:latin typeface="Arial" panose="020B0604020202020204" pitchFamily="34" charset="0"/>
                          <a:cs typeface="Arial" panose="020B0604020202020204" pitchFamily="34" charset="0"/>
                        </a:rPr>
                        <a:t>Consider options for pooled direct payments for people who have similar needs and interests,</a:t>
                      </a:r>
                      <a:r>
                        <a:rPr lang="en-GB" sz="1200" b="0" baseline="0" dirty="0" smtClean="0">
                          <a:solidFill>
                            <a:schemeClr val="tx1"/>
                          </a:solidFill>
                          <a:latin typeface="Arial" panose="020B0604020202020204" pitchFamily="34" charset="0"/>
                          <a:cs typeface="Arial" panose="020B0604020202020204" pitchFamily="34" charset="0"/>
                        </a:rPr>
                        <a:t> </a:t>
                      </a:r>
                      <a:r>
                        <a:rPr lang="en-GB" sz="1200" b="0" dirty="0" smtClean="0">
                          <a:solidFill>
                            <a:schemeClr val="tx1"/>
                          </a:solidFill>
                          <a:latin typeface="Arial" panose="020B0604020202020204" pitchFamily="34" charset="0"/>
                          <a:cs typeface="Arial" panose="020B0604020202020204" pitchFamily="34" charset="0"/>
                        </a:rPr>
                        <a:t>beneficial in terms of people developing friendships and a social circle as well as being cost effective</a:t>
                      </a:r>
                      <a:endParaRPr lang="en-GB" sz="1200" b="0" dirty="0">
                        <a:solidFill>
                          <a:schemeClr val="tx1"/>
                        </a:solidFill>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latin typeface="Arial" panose="020B0604020202020204" pitchFamily="34" charset="0"/>
                          <a:cs typeface="Arial" panose="020B0604020202020204" pitchFamily="34" charset="0"/>
                        </a:rPr>
                        <a:t>Develop </a:t>
                      </a:r>
                      <a:r>
                        <a:rPr lang="en-GB" sz="1200" u="none" dirty="0" smtClean="0">
                          <a:latin typeface="Arial" panose="020B0604020202020204" pitchFamily="34" charset="0"/>
                          <a:cs typeface="Arial" panose="020B0604020202020204" pitchFamily="34" charset="0"/>
                        </a:rPr>
                        <a:t>Resilience Plans</a:t>
                      </a:r>
                      <a:r>
                        <a:rPr lang="en-GB" sz="1200" u="none" baseline="0" dirty="0" smtClean="0">
                          <a:latin typeface="Arial" panose="020B0604020202020204" pitchFamily="34" charset="0"/>
                          <a:cs typeface="Arial" panose="020B0604020202020204" pitchFamily="34" charset="0"/>
                        </a:rPr>
                        <a:t> </a:t>
                      </a:r>
                      <a:r>
                        <a:rPr lang="en-GB" sz="1200" u="none" baseline="0" dirty="0" smtClean="0">
                          <a:solidFill>
                            <a:schemeClr val="tx1"/>
                          </a:solidFill>
                          <a:latin typeface="Arial" panose="020B0604020202020204" pitchFamily="34" charset="0"/>
                          <a:cs typeface="Arial" panose="020B0604020202020204" pitchFamily="34" charset="0"/>
                        </a:rPr>
                        <a:t>based on likely </a:t>
                      </a:r>
                      <a:r>
                        <a:rPr lang="en-GB" sz="1200" kern="1200" dirty="0" smtClean="0">
                          <a:solidFill>
                            <a:schemeClr val="tx1"/>
                          </a:solidFill>
                          <a:effectLst/>
                          <a:latin typeface="Arial" panose="020B0604020202020204" pitchFamily="34" charset="0"/>
                          <a:ea typeface="+mn-ea"/>
                          <a:cs typeface="Arial" panose="020B0604020202020204" pitchFamily="34" charset="0"/>
                        </a:rPr>
                        <a:t>impact of Covid on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provision of day services e.g. providing support that allows for social distancing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Day opportunity services to be remodelled to a more flexible offer which potentially includes evenings, weekends and purchasing bite sized sessions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Day services to focus on enabling people to progress and move on from services to enable people to fulfil their aspirations and manage demand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10" name="Picture 9"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4"/>
          <a:stretch>
            <a:fillRect/>
          </a:stretch>
        </p:blipFill>
        <p:spPr>
          <a:xfrm>
            <a:off x="107504" y="116632"/>
            <a:ext cx="1296144" cy="504056"/>
          </a:xfrm>
          <a:prstGeom prst="rect">
            <a:avLst/>
          </a:prstGeom>
        </p:spPr>
      </p:pic>
    </p:spTree>
    <p:extLst>
      <p:ext uri="{BB962C8B-B14F-4D97-AF65-F5344CB8AC3E}">
        <p14:creationId xmlns:p14="http://schemas.microsoft.com/office/powerpoint/2010/main" val="429017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42</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450354" y="-162272"/>
            <a:ext cx="8229600" cy="1143000"/>
          </a:xfrm>
        </p:spPr>
        <p:txBody>
          <a:bodyPr>
            <a:normAutofit/>
          </a:bodyPr>
          <a:lstStyle/>
          <a:p>
            <a:r>
              <a:rPr lang="en-GB" sz="2400" b="1" dirty="0">
                <a:solidFill>
                  <a:srgbClr val="7030A0"/>
                </a:solidFill>
                <a:latin typeface="Arial" charset="0"/>
                <a:ea typeface="ＭＳ Ｐゴシック" pitchFamily="34" charset="-128"/>
              </a:rPr>
              <a:t>Supported Living</a:t>
            </a:r>
            <a:endParaRPr lang="en-GB" sz="2400" dirty="0"/>
          </a:p>
        </p:txBody>
      </p:sp>
      <p:sp>
        <p:nvSpPr>
          <p:cNvPr id="5" name="TextBox 4">
            <a:extLst>
              <a:ext uri="{FF2B5EF4-FFF2-40B4-BE49-F238E27FC236}">
                <a16:creationId xmlns:a16="http://schemas.microsoft.com/office/drawing/2014/main" id="{35141C47-7991-4969-B932-069DC9FA95CD}"/>
              </a:ext>
            </a:extLst>
          </p:cNvPr>
          <p:cNvSpPr txBox="1"/>
          <p:nvPr/>
        </p:nvSpPr>
        <p:spPr>
          <a:xfrm>
            <a:off x="107503" y="881832"/>
            <a:ext cx="3096345" cy="3216265"/>
          </a:xfrm>
          <a:prstGeom prst="rect">
            <a:avLst/>
          </a:prstGeom>
          <a:noFill/>
        </p:spPr>
        <p:txBody>
          <a:bodyPr wrap="square" rtlCol="0">
            <a:spAutoFit/>
          </a:bodyPr>
          <a:lstStyle/>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During 2019/20, 158 people were helped with supported living arrangements. </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Council spends £5.7m on supported living </a:t>
            </a:r>
            <a:r>
              <a:rPr lang="en-GB" sz="1200" dirty="0" smtClean="0">
                <a:effectLst/>
                <a:latin typeface="Arial" panose="020B0604020202020204" pitchFamily="34" charset="0"/>
                <a:ea typeface="Calibri" panose="020F0502020204030204" pitchFamily="34" charset="0"/>
                <a:cs typeface="Arial" panose="020B0604020202020204" pitchFamily="34" charset="0"/>
              </a:rPr>
              <a:t>with providers </a:t>
            </a:r>
            <a:r>
              <a:rPr lang="en-GB" sz="1200" dirty="0">
                <a:effectLst/>
                <a:latin typeface="Arial" panose="020B0604020202020204" pitchFamily="34" charset="0"/>
                <a:ea typeface="Calibri" panose="020F0502020204030204" pitchFamily="34" charset="0"/>
                <a:cs typeface="Arial" panose="020B0604020202020204" pitchFamily="34" charset="0"/>
              </a:rPr>
              <a:t>providing a range of accommodation, from small facilities (2-6 people) to accommodation for 20+ people.  </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Council does have a challenge with the provision of specialist supported accommodation for people with complex needs; there is insufficient stock to accommodate people with complex needs. There are high numbers of requests for people with learning disability and complex needs but low availability. </a:t>
            </a:r>
          </a:p>
          <a:p>
            <a:pPr marL="171450" indent="-171450">
              <a:buFont typeface="Arial" panose="020B0604020202020204" pitchFamily="34" charset="0"/>
              <a:buChar char="•"/>
            </a:pP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hart 6" descr="Pie chart which shows spend on supported living by group"/>
          <p:cNvGraphicFramePr>
            <a:graphicFrameLocks/>
          </p:cNvGraphicFramePr>
          <p:nvPr>
            <p:extLst>
              <p:ext uri="{D42A27DB-BD31-4B8C-83A1-F6EECF244321}">
                <p14:modId xmlns:p14="http://schemas.microsoft.com/office/powerpoint/2010/main" val="2111569746"/>
              </p:ext>
            </p:extLst>
          </p:nvPr>
        </p:nvGraphicFramePr>
        <p:xfrm>
          <a:off x="3419872" y="775719"/>
          <a:ext cx="5592612" cy="2869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604029393"/>
              </p:ext>
            </p:extLst>
          </p:nvPr>
        </p:nvGraphicFramePr>
        <p:xfrm>
          <a:off x="251520" y="4338033"/>
          <a:ext cx="8760964" cy="2377440"/>
        </p:xfrm>
        <a:graphic>
          <a:graphicData uri="http://schemas.openxmlformats.org/drawingml/2006/table">
            <a:tbl>
              <a:tblPr firstRow="1" firstCol="1" bandRow="1">
                <a:tableStyleId>{17292A2E-F333-43FB-9621-5CBBE7FDCDCB}</a:tableStyleId>
              </a:tblPr>
              <a:tblGrid>
                <a:gridCol w="4248472">
                  <a:extLst>
                    <a:ext uri="{9D8B030D-6E8A-4147-A177-3AD203B41FA5}">
                      <a16:colId xmlns:a16="http://schemas.microsoft.com/office/drawing/2014/main" val="464642431"/>
                    </a:ext>
                  </a:extLst>
                </a:gridCol>
                <a:gridCol w="4512492">
                  <a:extLst>
                    <a:ext uri="{9D8B030D-6E8A-4147-A177-3AD203B41FA5}">
                      <a16:colId xmlns:a16="http://schemas.microsoft.com/office/drawing/2014/main" val="3647390617"/>
                    </a:ext>
                  </a:extLst>
                </a:gridCol>
              </a:tblGrid>
              <a:tr h="7955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981470">
                <a:tc>
                  <a:txBody>
                    <a:bodyPr/>
                    <a:lstStyle/>
                    <a:p>
                      <a:pPr marL="171450" lvl="0" indent="-171450">
                        <a:buFont typeface="Arial" panose="020B0604020202020204" pitchFamily="34" charset="0"/>
                        <a:buChar char="•"/>
                      </a:pPr>
                      <a:r>
                        <a:rPr lang="en-GB" sz="1200" b="0" kern="1200" dirty="0" smtClean="0">
                          <a:solidFill>
                            <a:schemeClr val="tx1"/>
                          </a:solidFill>
                          <a:effectLst/>
                          <a:latin typeface="Arial" panose="020B0604020202020204" pitchFamily="34" charset="0"/>
                          <a:ea typeface="+mn-ea"/>
                          <a:cs typeface="Arial" panose="020B0604020202020204" pitchFamily="34" charset="0"/>
                        </a:rPr>
                        <a:t>Co-produce service specification with providers in the future </a:t>
                      </a:r>
                    </a:p>
                    <a:p>
                      <a:pPr marL="171450" lvl="0" indent="-171450">
                        <a:buFont typeface="Arial" panose="020B0604020202020204" pitchFamily="34" charset="0"/>
                        <a:buChar char="•"/>
                      </a:pPr>
                      <a:r>
                        <a:rPr lang="en-GB" sz="1200" b="0" kern="1200" dirty="0" smtClean="0">
                          <a:solidFill>
                            <a:schemeClr val="tx1"/>
                          </a:solidFill>
                          <a:effectLst/>
                          <a:latin typeface="Arial" panose="020B0604020202020204" pitchFamily="34" charset="0"/>
                          <a:ea typeface="+mn-ea"/>
                          <a:cs typeface="Arial" panose="020B0604020202020204" pitchFamily="34" charset="0"/>
                        </a:rPr>
                        <a:t>Greater understanding of what provision is available for learning disability and complex needs</a:t>
                      </a:r>
                    </a:p>
                  </a:txBody>
                  <a:tcPr marL="67572" marR="67572" marT="0" marB="0"/>
                </a:tc>
                <a:tc>
                  <a:txBody>
                    <a:bodyPr/>
                    <a:lstStyle/>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Consider what specific</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services will be needed for people with dual diagnosis</a:t>
                      </a:r>
                    </a:p>
                    <a:p>
                      <a:pPr marL="171450" lvl="0" indent="-171450">
                        <a:buFont typeface="Arial" panose="020B0604020202020204" pitchFamily="34" charset="0"/>
                        <a:buChar cha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Review needs for specific services to meet the needs of service users with physical disabilities e.g. ground floor provision and adaptions.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effectLst/>
                          <a:latin typeface="Arial" panose="020B0604020202020204" pitchFamily="34" charset="0"/>
                          <a:cs typeface="Arial" panose="020B0604020202020204" pitchFamily="34" charset="0"/>
                        </a:rPr>
                        <a:t>Agree within the Housing team’s allocation policy for a number of units per year to be made available for people with ASC</a:t>
                      </a:r>
                      <a:r>
                        <a:rPr lang="en-GB" sz="1200" baseline="0" dirty="0" smtClean="0">
                          <a:solidFill>
                            <a:schemeClr val="tx1"/>
                          </a:solidFill>
                          <a:effectLst/>
                          <a:latin typeface="Arial" panose="020B0604020202020204" pitchFamily="34" charset="0"/>
                          <a:cs typeface="Arial" panose="020B0604020202020204" pitchFamily="34" charset="0"/>
                        </a:rPr>
                        <a:t> needs from the Council’s </a:t>
                      </a:r>
                      <a:r>
                        <a:rPr lang="en-GB" sz="1200" dirty="0" smtClean="0">
                          <a:solidFill>
                            <a:schemeClr val="tx1"/>
                          </a:solidFill>
                          <a:effectLst/>
                          <a:latin typeface="Arial" panose="020B0604020202020204" pitchFamily="34" charset="0"/>
                          <a:cs typeface="Arial" panose="020B0604020202020204" pitchFamily="34" charset="0"/>
                        </a:rPr>
                        <a:t>residential stock, within a wider agreement</a:t>
                      </a:r>
                      <a:r>
                        <a:rPr lang="en-GB" sz="1200" baseline="0" dirty="0" smtClean="0">
                          <a:solidFill>
                            <a:schemeClr val="tx1"/>
                          </a:solidFill>
                          <a:effectLst/>
                          <a:latin typeface="Arial" panose="020B0604020202020204" pitchFamily="34" charset="0"/>
                          <a:cs typeface="Arial" panose="020B0604020202020204" pitchFamily="34" charset="0"/>
                        </a:rPr>
                        <a:t> to support corporate priorities </a:t>
                      </a:r>
                      <a:r>
                        <a:rPr lang="en-GB" sz="1200" dirty="0" smtClean="0">
                          <a:solidFill>
                            <a:schemeClr val="tx1"/>
                          </a:solidFill>
                          <a:effectLst/>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effectLst/>
                          <a:latin typeface="Arial" panose="020B0604020202020204" pitchFamily="34" charset="0"/>
                          <a:cs typeface="Arial" panose="020B0604020202020204" pitchFamily="34" charset="0"/>
                        </a:rPr>
                        <a:t>Commissioning,</a:t>
                      </a:r>
                      <a:r>
                        <a:rPr lang="en-GB" sz="1200" baseline="0" dirty="0" smtClean="0">
                          <a:solidFill>
                            <a:schemeClr val="tx1"/>
                          </a:solidFill>
                          <a:effectLst/>
                          <a:latin typeface="Arial" panose="020B0604020202020204" pitchFamily="34" charset="0"/>
                          <a:cs typeface="Arial" panose="020B0604020202020204" pitchFamily="34" charset="0"/>
                        </a:rPr>
                        <a:t> </a:t>
                      </a:r>
                      <a:r>
                        <a:rPr lang="en-GB" sz="1200" dirty="0" smtClean="0">
                          <a:solidFill>
                            <a:schemeClr val="tx1"/>
                          </a:solidFill>
                          <a:effectLst/>
                          <a:latin typeface="Arial" panose="020B0604020202020204" pitchFamily="34" charset="0"/>
                          <a:cs typeface="Arial" panose="020B0604020202020204" pitchFamily="34" charset="0"/>
                        </a:rPr>
                        <a:t>ASC team and housing to collaborate and scope a capital bid for acquisitions</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342900" lvl="0" indent="-342900">
                        <a:buFont typeface="Times New Roman" panose="02020603050405020304" pitchFamily="18" charset="0"/>
                        <a:buChar char="-"/>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44247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pPr/>
              <a:t>43</a:t>
            </a:fld>
            <a:endParaRPr lang="en-GB" dirty="0"/>
          </a:p>
        </p:txBody>
      </p:sp>
      <p:sp>
        <p:nvSpPr>
          <p:cNvPr id="11" name="Title 10"/>
          <p:cNvSpPr>
            <a:spLocks noGrp="1"/>
          </p:cNvSpPr>
          <p:nvPr>
            <p:ph type="title"/>
          </p:nvPr>
        </p:nvSpPr>
        <p:spPr>
          <a:xfrm>
            <a:off x="1835696" y="-61891"/>
            <a:ext cx="6851104" cy="1143000"/>
          </a:xfrm>
        </p:spPr>
        <p:txBody>
          <a:bodyPr>
            <a:normAutofit/>
          </a:bodyPr>
          <a:lstStyle/>
          <a:p>
            <a:r>
              <a:rPr lang="en-GB" sz="2400" b="1" dirty="0" smtClean="0">
                <a:solidFill>
                  <a:srgbClr val="7030A0"/>
                </a:solidFill>
                <a:latin typeface="Arial" panose="020B0604020202020204" pitchFamily="34" charset="0"/>
                <a:cs typeface="Arial" panose="020B0604020202020204" pitchFamily="34" charset="0"/>
              </a:rPr>
              <a:t>Physical Disabilities, Sensory Impairment, Acquired Brian Injury</a:t>
            </a:r>
            <a:endParaRPr lang="en-GB" sz="2400" b="1" dirty="0">
              <a:solidFill>
                <a:srgbClr val="7030A0"/>
              </a:solidFill>
              <a:latin typeface="Arial" panose="020B0604020202020204" pitchFamily="34" charset="0"/>
              <a:cs typeface="Arial" panose="020B0604020202020204" pitchFamily="34" charset="0"/>
            </a:endParaRPr>
          </a:p>
        </p:txBody>
      </p:sp>
      <p:sp>
        <p:nvSpPr>
          <p:cNvPr id="9" name="TextBox 8"/>
          <p:cNvSpPr txBox="1"/>
          <p:nvPr/>
        </p:nvSpPr>
        <p:spPr>
          <a:xfrm>
            <a:off x="107504" y="638686"/>
            <a:ext cx="3168352"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During 2019/20, Luton’s Adult Social Care services supported 758 people with physical support ‘personal care support’ and 792 people with physical support ‘access and mobility only’ as their primary support reason. </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During 2019/20, Luton’s Adult Social Care services supported:</a:t>
            </a:r>
          </a:p>
          <a:p>
            <a:pPr marL="628650" lvl="1"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18 people with ‘Sensory support: support for visual impairment’</a:t>
            </a:r>
          </a:p>
          <a:p>
            <a:pPr marL="628650" lvl="1"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3 people with ‘Sensory support – Support for Dual impairment’</a:t>
            </a:r>
          </a:p>
          <a:p>
            <a:pPr marL="628650" lvl="1"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5 people with sensory support – support for hearing impairment</a:t>
            </a:r>
            <a:endParaRPr lang="en-GB" sz="1200" dirty="0">
              <a:latin typeface="Arial" panose="020B0604020202020204" pitchFamily="34" charset="0"/>
              <a:cs typeface="Arial" panose="020B0604020202020204" pitchFamily="34" charset="0"/>
            </a:endParaRPr>
          </a:p>
        </p:txBody>
      </p:sp>
      <p:graphicFrame>
        <p:nvGraphicFramePr>
          <p:cNvPr id="2" name="Table 1" descr="ASC for adults 18-64 with 'physical support' needs&#10;• Daycare (internal and external): £670,619&#10;• Homecare: £1,265,705&#10;• Direct payments: £2,899,792&#10;ASC for older people 65+ with 'physical support' needs&#10;• Daycare (internal and external): £1,217,374&#10;• Homecare: £7,153,654&#10;• Direct payments: £1,983,610&#10;" title="ASC for adults with physical needs"/>
          <p:cNvGraphicFramePr>
            <a:graphicFrameLocks noGrp="1"/>
          </p:cNvGraphicFramePr>
          <p:nvPr>
            <p:extLst>
              <p:ext uri="{D42A27DB-BD31-4B8C-83A1-F6EECF244321}">
                <p14:modId xmlns:p14="http://schemas.microsoft.com/office/powerpoint/2010/main" val="2826055562"/>
              </p:ext>
            </p:extLst>
          </p:nvPr>
        </p:nvGraphicFramePr>
        <p:xfrm>
          <a:off x="3368697" y="1011727"/>
          <a:ext cx="5400600" cy="1318260"/>
        </p:xfrm>
        <a:graphic>
          <a:graphicData uri="http://schemas.openxmlformats.org/drawingml/2006/table">
            <a:tbl>
              <a:tblPr firstRow="1">
                <a:tableStyleId>{5C22544A-7EE6-4342-B048-85BDC9FD1C3A}</a:tableStyleId>
              </a:tblPr>
              <a:tblGrid>
                <a:gridCol w="1800200">
                  <a:extLst>
                    <a:ext uri="{9D8B030D-6E8A-4147-A177-3AD203B41FA5}">
                      <a16:colId xmlns:a16="http://schemas.microsoft.com/office/drawing/2014/main" val="3321097740"/>
                    </a:ext>
                  </a:extLst>
                </a:gridCol>
                <a:gridCol w="1800200">
                  <a:extLst>
                    <a:ext uri="{9D8B030D-6E8A-4147-A177-3AD203B41FA5}">
                      <a16:colId xmlns:a16="http://schemas.microsoft.com/office/drawing/2014/main" val="2512027965"/>
                    </a:ext>
                  </a:extLst>
                </a:gridCol>
                <a:gridCol w="1800200">
                  <a:extLst>
                    <a:ext uri="{9D8B030D-6E8A-4147-A177-3AD203B41FA5}">
                      <a16:colId xmlns:a16="http://schemas.microsoft.com/office/drawing/2014/main" val="3500132008"/>
                    </a:ext>
                  </a:extLst>
                </a:gridCol>
              </a:tblGrid>
              <a:tr h="190500">
                <a:tc>
                  <a:txBody>
                    <a:bodyPr/>
                    <a:lstStyle/>
                    <a:p>
                      <a:pPr algn="ctr"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0" u="none" strike="noStrike" dirty="0">
                          <a:solidFill>
                            <a:schemeClr val="bg1"/>
                          </a:solidFill>
                          <a:effectLst/>
                          <a:latin typeface="Arial" panose="020B0604020202020204" pitchFamily="34" charset="0"/>
                          <a:cs typeface="Arial" panose="020B0604020202020204" pitchFamily="34" charset="0"/>
                        </a:rPr>
                        <a:t>ASC for adults 18-64 with 'physical support' needs </a:t>
                      </a:r>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0" u="none" strike="noStrike" dirty="0">
                          <a:solidFill>
                            <a:schemeClr val="bg1"/>
                          </a:solidFill>
                          <a:effectLst/>
                          <a:latin typeface="Arial" panose="020B0604020202020204" pitchFamily="34" charset="0"/>
                          <a:cs typeface="Arial" panose="020B0604020202020204" pitchFamily="34" charset="0"/>
                        </a:rPr>
                        <a:t>ASC for </a:t>
                      </a:r>
                      <a:r>
                        <a:rPr lang="en-GB" sz="1200" b="0" u="none" strike="noStrike" dirty="0" smtClean="0">
                          <a:solidFill>
                            <a:schemeClr val="bg1"/>
                          </a:solidFill>
                          <a:effectLst/>
                          <a:latin typeface="Arial" panose="020B0604020202020204" pitchFamily="34" charset="0"/>
                          <a:cs typeface="Arial" panose="020B0604020202020204" pitchFamily="34" charset="0"/>
                        </a:rPr>
                        <a:t>older people 65</a:t>
                      </a:r>
                      <a:r>
                        <a:rPr lang="en-GB" sz="1200" b="0" u="none" strike="noStrike" dirty="0">
                          <a:solidFill>
                            <a:schemeClr val="bg1"/>
                          </a:solidFill>
                          <a:effectLst/>
                          <a:latin typeface="Arial" panose="020B0604020202020204" pitchFamily="34" charset="0"/>
                          <a:cs typeface="Arial" panose="020B0604020202020204" pitchFamily="34" charset="0"/>
                        </a:rPr>
                        <a:t>+ with 'physical support' needs </a:t>
                      </a:r>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36167210"/>
                  </a:ext>
                </a:extLst>
              </a:tr>
              <a:tr h="190500">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Daycare (internal and external) </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£670,619</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£1,217,374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52078346"/>
                  </a:ext>
                </a:extLst>
              </a:tr>
              <a:tr h="190500">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Homecare</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£1,265,705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£7,153,654</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36547031"/>
                  </a:ext>
                </a:extLst>
              </a:tr>
              <a:tr h="190500">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Direct payments</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£2,899,792</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u="none" strike="noStrike" dirty="0">
                          <a:solidFill>
                            <a:schemeClr val="tx1"/>
                          </a:solidFill>
                          <a:effectLst/>
                          <a:latin typeface="Arial" panose="020B0604020202020204" pitchFamily="34" charset="0"/>
                          <a:cs typeface="Arial" panose="020B0604020202020204" pitchFamily="34" charset="0"/>
                        </a:rPr>
                        <a:t>£1,983,610</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53894426"/>
                  </a:ext>
                </a:extLst>
              </a:tr>
            </a:tbl>
          </a:graphicData>
        </a:graphic>
      </p:graphicFrame>
      <p:graphicFrame>
        <p:nvGraphicFramePr>
          <p:cNvPr id="5" name="Table 4" descr="ASC for sensory support adults 18 -64yrs&#10;• Daycare (external): £841&#10;• Homecare: £18,525&#10;• Direct payments: £145,796&#10;ASC for sensory support – older people (65+)&#10;• Daycare (external): £841&#10;• Homecare: £4,787&#10;• Direct payments: £38,223&#10;" title="ASC for adults with sensory support needs"/>
          <p:cNvGraphicFramePr>
            <a:graphicFrameLocks noGrp="1"/>
          </p:cNvGraphicFramePr>
          <p:nvPr>
            <p:extLst>
              <p:ext uri="{D42A27DB-BD31-4B8C-83A1-F6EECF244321}">
                <p14:modId xmlns:p14="http://schemas.microsoft.com/office/powerpoint/2010/main" val="2807867814"/>
              </p:ext>
            </p:extLst>
          </p:nvPr>
        </p:nvGraphicFramePr>
        <p:xfrm>
          <a:off x="3368697" y="2582207"/>
          <a:ext cx="5443971" cy="952500"/>
        </p:xfrm>
        <a:graphic>
          <a:graphicData uri="http://schemas.openxmlformats.org/drawingml/2006/table">
            <a:tbl>
              <a:tblPr firstRow="1">
                <a:tableStyleId>{5C22544A-7EE6-4342-B048-85BDC9FD1C3A}</a:tableStyleId>
              </a:tblPr>
              <a:tblGrid>
                <a:gridCol w="1339516">
                  <a:extLst>
                    <a:ext uri="{9D8B030D-6E8A-4147-A177-3AD203B41FA5}">
                      <a16:colId xmlns:a16="http://schemas.microsoft.com/office/drawing/2014/main" val="385763739"/>
                    </a:ext>
                  </a:extLst>
                </a:gridCol>
                <a:gridCol w="2016224">
                  <a:extLst>
                    <a:ext uri="{9D8B030D-6E8A-4147-A177-3AD203B41FA5}">
                      <a16:colId xmlns:a16="http://schemas.microsoft.com/office/drawing/2014/main" val="2143309293"/>
                    </a:ext>
                  </a:extLst>
                </a:gridCol>
                <a:gridCol w="2088231">
                  <a:extLst>
                    <a:ext uri="{9D8B030D-6E8A-4147-A177-3AD203B41FA5}">
                      <a16:colId xmlns:a16="http://schemas.microsoft.com/office/drawing/2014/main" val="2549328743"/>
                    </a:ext>
                  </a:extLst>
                </a:gridCol>
              </a:tblGrid>
              <a:tr h="241321">
                <a:tc>
                  <a:txBody>
                    <a:bodyPr/>
                    <a:lstStyle/>
                    <a:p>
                      <a:pPr algn="l"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0" u="none" strike="noStrike" dirty="0">
                          <a:solidFill>
                            <a:schemeClr val="bg1"/>
                          </a:solidFill>
                          <a:effectLst/>
                          <a:latin typeface="Arial" panose="020B0604020202020204" pitchFamily="34" charset="0"/>
                          <a:cs typeface="Arial" panose="020B0604020202020204" pitchFamily="34" charset="0"/>
                        </a:rPr>
                        <a:t>ASC for sensory </a:t>
                      </a:r>
                      <a:r>
                        <a:rPr lang="en-GB" sz="1200" b="0" u="none" strike="noStrike" dirty="0" smtClean="0">
                          <a:solidFill>
                            <a:schemeClr val="bg1"/>
                          </a:solidFill>
                          <a:effectLst/>
                          <a:latin typeface="Arial" panose="020B0604020202020204" pitchFamily="34" charset="0"/>
                          <a:cs typeface="Arial" panose="020B0604020202020204" pitchFamily="34" charset="0"/>
                        </a:rPr>
                        <a:t>support</a:t>
                      </a:r>
                    </a:p>
                    <a:p>
                      <a:pPr algn="ctr" fontAlgn="b"/>
                      <a:r>
                        <a:rPr lang="en-GB" sz="1200" b="0" u="none" strike="noStrike" dirty="0" smtClean="0">
                          <a:solidFill>
                            <a:schemeClr val="bg1"/>
                          </a:solidFill>
                          <a:effectLst/>
                          <a:latin typeface="Arial" panose="020B0604020202020204" pitchFamily="34" charset="0"/>
                          <a:cs typeface="Arial" panose="020B0604020202020204" pitchFamily="34" charset="0"/>
                        </a:rPr>
                        <a:t> </a:t>
                      </a:r>
                      <a:r>
                        <a:rPr lang="en-GB" sz="1200" b="0" u="none" strike="noStrike" dirty="0">
                          <a:solidFill>
                            <a:schemeClr val="bg1"/>
                          </a:solidFill>
                          <a:effectLst/>
                          <a:latin typeface="Arial" panose="020B0604020202020204" pitchFamily="34" charset="0"/>
                          <a:cs typeface="Arial" panose="020B0604020202020204" pitchFamily="34" charset="0"/>
                        </a:rPr>
                        <a:t>adults </a:t>
                      </a:r>
                      <a:r>
                        <a:rPr lang="en-GB" sz="1200" b="0" u="none" strike="noStrike" dirty="0" smtClean="0">
                          <a:solidFill>
                            <a:schemeClr val="bg1"/>
                          </a:solidFill>
                          <a:effectLst/>
                          <a:latin typeface="Arial" panose="020B0604020202020204" pitchFamily="34" charset="0"/>
                          <a:cs typeface="Arial" panose="020B0604020202020204" pitchFamily="34" charset="0"/>
                        </a:rPr>
                        <a:t>18 -</a:t>
                      </a:r>
                      <a:r>
                        <a:rPr lang="en-GB" sz="1200" b="0" u="none" strike="noStrike" dirty="0">
                          <a:solidFill>
                            <a:schemeClr val="bg1"/>
                          </a:solidFill>
                          <a:effectLst/>
                          <a:latin typeface="Arial" panose="020B0604020202020204" pitchFamily="34" charset="0"/>
                          <a:cs typeface="Arial" panose="020B0604020202020204" pitchFamily="34" charset="0"/>
                        </a:rPr>
                        <a:t>64yrs</a:t>
                      </a:r>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200" b="0" u="none" strike="noStrike" dirty="0">
                          <a:solidFill>
                            <a:schemeClr val="bg1"/>
                          </a:solidFill>
                          <a:effectLst/>
                          <a:latin typeface="Arial" panose="020B0604020202020204" pitchFamily="34" charset="0"/>
                          <a:cs typeface="Arial" panose="020B0604020202020204" pitchFamily="34" charset="0"/>
                        </a:rPr>
                        <a:t>ASC for sensory support </a:t>
                      </a:r>
                      <a:r>
                        <a:rPr lang="en-GB" sz="1200" b="0" u="none" strike="noStrike" dirty="0" smtClean="0">
                          <a:solidFill>
                            <a:schemeClr val="bg1"/>
                          </a:solidFill>
                          <a:effectLst/>
                          <a:latin typeface="Arial" panose="020B0604020202020204" pitchFamily="34" charset="0"/>
                          <a:cs typeface="Arial" panose="020B0604020202020204" pitchFamily="34" charset="0"/>
                        </a:rPr>
                        <a:t>– </a:t>
                      </a:r>
                    </a:p>
                    <a:p>
                      <a:pPr algn="ctr" fontAlgn="b"/>
                      <a:r>
                        <a:rPr lang="en-GB" sz="1200" b="0" u="none" strike="noStrike" dirty="0" smtClean="0">
                          <a:solidFill>
                            <a:schemeClr val="bg1"/>
                          </a:solidFill>
                          <a:effectLst/>
                          <a:latin typeface="Arial" panose="020B0604020202020204" pitchFamily="34" charset="0"/>
                          <a:cs typeface="Arial" panose="020B0604020202020204" pitchFamily="34" charset="0"/>
                        </a:rPr>
                        <a:t>older </a:t>
                      </a:r>
                      <a:r>
                        <a:rPr lang="en-GB" sz="1200" b="0" u="none" strike="noStrike" dirty="0">
                          <a:solidFill>
                            <a:schemeClr val="bg1"/>
                          </a:solidFill>
                          <a:effectLst/>
                          <a:latin typeface="Arial" panose="020B0604020202020204" pitchFamily="34" charset="0"/>
                          <a:cs typeface="Arial" panose="020B0604020202020204" pitchFamily="34" charset="0"/>
                        </a:rPr>
                        <a:t>people (65+)</a:t>
                      </a:r>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09735566"/>
                  </a:ext>
                </a:extLst>
              </a:tr>
              <a:tr h="1905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Day care (external) </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£841</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97133760"/>
                  </a:ext>
                </a:extLst>
              </a:tr>
              <a:tr h="184775">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Homecare </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£18,525</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£4,787</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93645534"/>
                  </a:ext>
                </a:extLst>
              </a:tr>
              <a:tr h="190500">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Direct payments</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£145,796</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200" u="none" strike="noStrike" dirty="0">
                          <a:solidFill>
                            <a:schemeClr val="tx1"/>
                          </a:solidFill>
                          <a:effectLst/>
                          <a:latin typeface="Arial" panose="020B0604020202020204" pitchFamily="34" charset="0"/>
                          <a:cs typeface="Arial" panose="020B0604020202020204" pitchFamily="34" charset="0"/>
                        </a:rPr>
                        <a:t>£38,223</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48401110"/>
                  </a:ext>
                </a:extLst>
              </a:tr>
            </a:tbl>
          </a:graphicData>
        </a:graphic>
      </p:graphicFrame>
      <p:graphicFrame>
        <p:nvGraphicFramePr>
          <p:cNvPr id="8" name="Table 7" descr="&#10;2020&#10;• People aged 18-24 predicted to have a moderate or serious personal care disability: 195&#10;• People aged 25-34 predicted to have a moderate or serious personal care disability: 634&#10;• People aged 35-44 predicted to have a moderate or serious personal care disability: 1155&#10;• People aged 45-54 predicted to have a moderate or serious personal care disability: 1572&#10;• People aged 55-64 predicted to have a moderate or serious personal care disability: 2341&#10;• Total population aged 18-64 predicted to have a moderate or serious personal care disability: 5897&#10;2025&#10;• People aged 18-24 predicted to have a moderate or serious personal care disability: 203&#10;• People aged 25-34 predicted to have a moderate or serious personal care disability: 584&#10;• People aged 35-44 predicted to have a moderate or serious personal care disability: 1221&#10;• People aged 45-54 predicted to have a moderate or serious personal care disability: 1626&#10;• People aged 55-64 predicted to have a moderate or serious personal care disability: 2509&#10;• Total population aged 18-64 predicted to have a moderate or serious personal care disability: 6144&#10;2030&#10;• People aged 18-24 predicted to have a moderate or serious personal care disability: 231&#10;• People aged 25-34 predicted to have a moderate or serious personal care disability: 562&#10;• People aged 35-44 predicted to have a moderate or serious personal care disability: 1173&#10;• People aged 45-54 predicted to have a moderate or serious personal care disability: 1794&#10;• People aged 55-64 predicted to have a moderate or serious personal care disability: 2499&#10;• Total population aged 18-64 predicted to have a moderate or serious personal care disability: 6258 &#10;&#10;2035&#10;• People aged 18-24 predicted to have a moderate or serious personal care disability: 241&#10;• People aged 25-34 predicted to have a moderate or serious personal care disability: 590&#10;• People aged 35-44 predicted to have a moderate or serious personal care disability: 1099&#10;• People aged 45-54 predicted to have a moderate or serious personal care disability: 1891&#10;• People aged 55-64 predicted to have a moderate or serious personal care disability: 2583&#10;• Total population aged 18-64 predicted to have a moderate or serious personal care disability: 6404&#10;" title="Number of people predcited to have a moderate or serious personal ccare disability"/>
          <p:cNvGraphicFramePr>
            <a:graphicFrameLocks noGrp="1"/>
          </p:cNvGraphicFramePr>
          <p:nvPr>
            <p:extLst>
              <p:ext uri="{D42A27DB-BD31-4B8C-83A1-F6EECF244321}">
                <p14:modId xmlns:p14="http://schemas.microsoft.com/office/powerpoint/2010/main" val="2378995968"/>
              </p:ext>
            </p:extLst>
          </p:nvPr>
        </p:nvGraphicFramePr>
        <p:xfrm>
          <a:off x="732724" y="3644630"/>
          <a:ext cx="7882816" cy="1565656"/>
        </p:xfrm>
        <a:graphic>
          <a:graphicData uri="http://schemas.openxmlformats.org/drawingml/2006/table">
            <a:tbl>
              <a:tblPr firstRow="1" firstCol="1" bandRow="1">
                <a:tableStyleId>{5C22544A-7EE6-4342-B048-85BDC9FD1C3A}</a:tableStyleId>
              </a:tblPr>
              <a:tblGrid>
                <a:gridCol w="6139388">
                  <a:extLst>
                    <a:ext uri="{9D8B030D-6E8A-4147-A177-3AD203B41FA5}">
                      <a16:colId xmlns:a16="http://schemas.microsoft.com/office/drawing/2014/main" val="3245806419"/>
                    </a:ext>
                  </a:extLst>
                </a:gridCol>
                <a:gridCol w="413636">
                  <a:extLst>
                    <a:ext uri="{9D8B030D-6E8A-4147-A177-3AD203B41FA5}">
                      <a16:colId xmlns:a16="http://schemas.microsoft.com/office/drawing/2014/main" val="3219184661"/>
                    </a:ext>
                  </a:extLst>
                </a:gridCol>
                <a:gridCol w="413636">
                  <a:extLst>
                    <a:ext uri="{9D8B030D-6E8A-4147-A177-3AD203B41FA5}">
                      <a16:colId xmlns:a16="http://schemas.microsoft.com/office/drawing/2014/main" val="1726181098"/>
                    </a:ext>
                  </a:extLst>
                </a:gridCol>
                <a:gridCol w="482575">
                  <a:extLst>
                    <a:ext uri="{9D8B030D-6E8A-4147-A177-3AD203B41FA5}">
                      <a16:colId xmlns:a16="http://schemas.microsoft.com/office/drawing/2014/main" val="1917414097"/>
                    </a:ext>
                  </a:extLst>
                </a:gridCol>
                <a:gridCol w="433581">
                  <a:extLst>
                    <a:ext uri="{9D8B030D-6E8A-4147-A177-3AD203B41FA5}">
                      <a16:colId xmlns:a16="http://schemas.microsoft.com/office/drawing/2014/main" val="3123674144"/>
                    </a:ext>
                  </a:extLst>
                </a:gridCol>
              </a:tblGrid>
              <a:tr h="184150">
                <a:tc>
                  <a:txBody>
                    <a:bodyPr/>
                    <a:lstStyle/>
                    <a:p>
                      <a:pPr>
                        <a:lnSpc>
                          <a:spcPct val="107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2020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2025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2030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2035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38566495"/>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People aged 18-24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195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203</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241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16401169"/>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People aged 25-34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634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584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562</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590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9500732"/>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People aged 35-44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1,155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1,221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1,173</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1,099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91359279"/>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People aged 45-54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1,572</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1,626</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1,794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1,891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49923924"/>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People aged 55-64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2,341</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2,509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2,499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2,583</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12335054"/>
                  </a:ext>
                </a:extLst>
              </a:tr>
              <a:tr h="184150">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Total population aged 18-64 predicted to have a moderate or serious personal care disability</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5,897</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6,144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6,258</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en-GB" sz="1200" dirty="0">
                          <a:effectLst/>
                          <a:latin typeface="Arial" panose="020B0604020202020204" pitchFamily="34" charset="0"/>
                          <a:cs typeface="Arial" panose="020B0604020202020204" pitchFamily="34" charset="0"/>
                        </a:rPr>
                        <a:t>6,404​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10023289"/>
                  </a:ext>
                </a:extLst>
              </a:tr>
            </a:tbl>
          </a:graphicData>
        </a:graphic>
      </p:graphicFrame>
      <p:graphicFrame>
        <p:nvGraphicFramePr>
          <p:cNvPr id="10" name="Table 9"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842076518"/>
              </p:ext>
            </p:extLst>
          </p:nvPr>
        </p:nvGraphicFramePr>
        <p:xfrm>
          <a:off x="293650" y="5248293"/>
          <a:ext cx="8760964" cy="1164350"/>
        </p:xfrm>
        <a:graphic>
          <a:graphicData uri="http://schemas.openxmlformats.org/drawingml/2006/table">
            <a:tbl>
              <a:tblPr firstRow="1" firstCol="1" bandRow="1">
                <a:tableStyleId>{17292A2E-F333-43FB-9621-5CBBE7FDCDCB}</a:tableStyleId>
              </a:tblPr>
              <a:tblGrid>
                <a:gridCol w="4536505">
                  <a:extLst>
                    <a:ext uri="{9D8B030D-6E8A-4147-A177-3AD203B41FA5}">
                      <a16:colId xmlns:a16="http://schemas.microsoft.com/office/drawing/2014/main" val="464642431"/>
                    </a:ext>
                  </a:extLst>
                </a:gridCol>
                <a:gridCol w="4224459">
                  <a:extLst>
                    <a:ext uri="{9D8B030D-6E8A-4147-A177-3AD203B41FA5}">
                      <a16:colId xmlns:a16="http://schemas.microsoft.com/office/drawing/2014/main" val="3647390617"/>
                    </a:ext>
                  </a:extLst>
                </a:gridCol>
              </a:tblGrid>
              <a:tr h="7955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981470">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Develop work-plans to scope adult social care support for these areas </a:t>
                      </a:r>
                      <a:endParaRPr lang="en-GB" sz="1200" b="0" dirty="0">
                        <a:latin typeface="Arial" panose="020B0604020202020204" pitchFamily="34" charset="0"/>
                        <a:cs typeface="Arial" panose="020B0604020202020204" pitchFamily="34" charset="0"/>
                      </a:endParaRPr>
                    </a:p>
                  </a:txBody>
                  <a:tcPr marL="67572" marR="67572" marT="0" marB="0"/>
                </a:tc>
                <a:tc>
                  <a:txBody>
                    <a:bodyPr/>
                    <a:lstStyle/>
                    <a:p>
                      <a:pPr marL="342900" lvl="0" indent="-342900">
                        <a:buFont typeface="Times New Roman" panose="02020603050405020304" pitchFamily="18" charset="0"/>
                        <a:buChar char="-"/>
                        <a:tabLst>
                          <a:tab pos="457200" algn="l"/>
                        </a:tabLst>
                      </a:pPr>
                      <a:r>
                        <a:rPr lang="en-GB"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Scope</a:t>
                      </a:r>
                      <a:r>
                        <a:rPr lang="en-GB"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relevant strategies for these areas of work </a:t>
                      </a: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lang="en-GB" sz="1200" baseline="0" dirty="0" smtClean="0">
                          <a:solidFill>
                            <a:schemeClr val="tx1"/>
                          </a:solidFill>
                          <a:effectLst/>
                          <a:latin typeface="Arial" panose="020B0604020202020204" pitchFamily="34" charset="0"/>
                          <a:cs typeface="Arial" panose="020B0604020202020204" pitchFamily="34" charset="0"/>
                        </a:rPr>
                        <a:t>Scope support offer to people with sensory impairment who do not have a diagnosis of learning disability or ASD</a:t>
                      </a:r>
                      <a:endParaRPr lang="en-GB" sz="1200" dirty="0" smtClean="0">
                        <a:solidFill>
                          <a:schemeClr val="tx1"/>
                        </a:solidFill>
                        <a:effectLst/>
                        <a:latin typeface="Arial" panose="020B0604020202020204" pitchFamily="34" charset="0"/>
                        <a:cs typeface="Arial" panose="020B0604020202020204" pitchFamily="34" charset="0"/>
                      </a:endParaRPr>
                    </a:p>
                    <a:p>
                      <a:pPr marL="342900" lvl="0" indent="-342900">
                        <a:buFont typeface="Times New Roman" panose="02020603050405020304" pitchFamily="18" charset="0"/>
                        <a:buChar char="-"/>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12" name="Picture 11"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75468"/>
            <a:ext cx="1296144" cy="504056"/>
          </a:xfrm>
          <a:prstGeom prst="rect">
            <a:avLst/>
          </a:prstGeom>
        </p:spPr>
      </p:pic>
    </p:spTree>
    <p:extLst>
      <p:ext uri="{BB962C8B-B14F-4D97-AF65-F5344CB8AC3E}">
        <p14:creationId xmlns:p14="http://schemas.microsoft.com/office/powerpoint/2010/main" val="30433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44</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778978" y="-61891"/>
            <a:ext cx="7636346" cy="1143000"/>
          </a:xfrm>
        </p:spPr>
        <p:txBody>
          <a:bodyPr>
            <a:normAutofit/>
          </a:bodyPr>
          <a:lstStyle/>
          <a:p>
            <a:r>
              <a:rPr lang="en-GB" sz="2400" b="1" dirty="0" smtClean="0">
                <a:solidFill>
                  <a:srgbClr val="7030A0"/>
                </a:solidFill>
                <a:latin typeface="Arial" charset="0"/>
                <a:ea typeface="ＭＳ Ｐゴシック" pitchFamily="34" charset="-128"/>
              </a:rPr>
              <a:t>Quality </a:t>
            </a:r>
            <a:r>
              <a:rPr lang="en-GB" sz="2400" b="1" dirty="0">
                <a:solidFill>
                  <a:srgbClr val="7030A0"/>
                </a:solidFill>
                <a:latin typeface="Arial" charset="0"/>
                <a:ea typeface="ＭＳ Ｐゴシック" pitchFamily="34" charset="-128"/>
              </a:rPr>
              <a:t>and </a:t>
            </a:r>
            <a:r>
              <a:rPr lang="en-GB" sz="2400" b="1" dirty="0" smtClean="0">
                <a:solidFill>
                  <a:srgbClr val="7030A0"/>
                </a:solidFill>
                <a:latin typeface="Arial" charset="0"/>
                <a:ea typeface="ＭＳ Ｐゴシック" pitchFamily="34" charset="-128"/>
              </a:rPr>
              <a:t>workforce</a:t>
            </a:r>
            <a:endParaRPr lang="en-GB" sz="2400" dirty="0"/>
          </a:p>
        </p:txBody>
      </p:sp>
      <p:sp>
        <p:nvSpPr>
          <p:cNvPr id="7" name="TextBox 6"/>
          <p:cNvSpPr txBox="1"/>
          <p:nvPr/>
        </p:nvSpPr>
        <p:spPr>
          <a:xfrm>
            <a:off x="409728" y="980728"/>
            <a:ext cx="8338736" cy="2031325"/>
          </a:xfrm>
          <a:prstGeom prst="rect">
            <a:avLst/>
          </a:prstGeom>
          <a:noFill/>
        </p:spPr>
        <p:txBody>
          <a:bodyPr wrap="square" rtlCol="0">
            <a:spAutoFit/>
          </a:bodyPr>
          <a:lstStyle/>
          <a:p>
            <a:pPr marL="285750" lvl="0" indent="-28575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The Council uses the ADASS </a:t>
            </a:r>
            <a:r>
              <a:rPr lang="en-GB" sz="1200" dirty="0">
                <a:latin typeface="Arial" panose="020B0604020202020204" pitchFamily="34" charset="0"/>
                <a:cs typeface="Arial" panose="020B0604020202020204" pitchFamily="34" charset="0"/>
              </a:rPr>
              <a:t>framework for quality and </a:t>
            </a:r>
            <a:r>
              <a:rPr lang="en-GB" sz="1200" dirty="0" smtClean="0">
                <a:latin typeface="Arial" panose="020B0604020202020204" pitchFamily="34" charset="0"/>
                <a:cs typeface="Arial" panose="020B0604020202020204" pitchFamily="34" charset="0"/>
              </a:rPr>
              <a:t>Provider Assessment and Market Management System (PAMS) </a:t>
            </a:r>
            <a:r>
              <a:rPr lang="en-GB" sz="1200" dirty="0">
                <a:latin typeface="Arial" panose="020B0604020202020204" pitchFamily="34" charset="0"/>
                <a:cs typeface="Arial" panose="020B0604020202020204" pitchFamily="34" charset="0"/>
              </a:rPr>
              <a:t>for assessment and online monitoring </a:t>
            </a:r>
          </a:p>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Testing revised approach to escalation procedure (for inadequate or requires improvement) </a:t>
            </a:r>
          </a:p>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Currently have significant flux in the </a:t>
            </a:r>
            <a:r>
              <a:rPr lang="en-GB" sz="1200" dirty="0" smtClean="0">
                <a:latin typeface="Arial" panose="020B0604020202020204" pitchFamily="34" charset="0"/>
                <a:cs typeface="Arial" panose="020B0604020202020204" pitchFamily="34" charset="0"/>
              </a:rPr>
              <a:t>workforce</a:t>
            </a:r>
          </a:p>
          <a:p>
            <a:pPr marL="285750" lvl="0" indent="-28575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Luton Borough Council quality </a:t>
            </a:r>
            <a:r>
              <a:rPr lang="en-GB" sz="1200" dirty="0">
                <a:latin typeface="Arial" panose="020B0604020202020204" pitchFamily="34" charset="0"/>
                <a:cs typeface="Arial" panose="020B0604020202020204" pitchFamily="34" charset="0"/>
              </a:rPr>
              <a:t>assure </a:t>
            </a:r>
            <a:r>
              <a:rPr lang="en-GB" sz="1200" dirty="0" smtClean="0">
                <a:latin typeface="Arial" panose="020B0604020202020204" pitchFamily="34" charset="0"/>
                <a:cs typeface="Arial" panose="020B0604020202020204" pitchFamily="34" charset="0"/>
              </a:rPr>
              <a:t>77 services (12 services in Domiciliary Care, 13 residential services for people with learning disability, 6 nursing homes, 15 residential care homes, 7 mental health services, and 24 non-statutory services) </a:t>
            </a:r>
          </a:p>
          <a:p>
            <a:pPr marL="285750" lvl="0" indent="-28575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Of </a:t>
            </a:r>
            <a:r>
              <a:rPr lang="en-GB" sz="1200" dirty="0">
                <a:latin typeface="Arial" panose="020B0604020202020204" pitchFamily="34" charset="0"/>
                <a:cs typeface="Arial" panose="020B0604020202020204" pitchFamily="34" charset="0"/>
              </a:rPr>
              <a:t>residential care homes, the CQC ratings are: </a:t>
            </a:r>
            <a:r>
              <a:rPr lang="en-GB" sz="1200" dirty="0" smtClean="0">
                <a:latin typeface="Arial" panose="020B0604020202020204" pitchFamily="34" charset="0"/>
                <a:cs typeface="Arial" panose="020B0604020202020204" pitchFamily="34" charset="0"/>
              </a:rPr>
              <a:t>1 x Outstanding, 60 x Good (including 35 domiciliary care), 14 x Requires Improvement (including 4 Domiciliary care) and 3 x Inadequate (as of Dec 2020)</a:t>
            </a:r>
            <a:r>
              <a:rPr lang="en-GB" sz="1100" dirty="0" smtClean="0"/>
              <a:t>. </a:t>
            </a:r>
            <a:endParaRPr lang="en-GB" sz="1100" dirty="0"/>
          </a:p>
          <a:p>
            <a:endParaRPr lang="en-GB" dirty="0"/>
          </a:p>
        </p:txBody>
      </p:sp>
      <p:graphicFrame>
        <p:nvGraphicFramePr>
          <p:cNvPr id="9" name="Table 8"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2304901983"/>
              </p:ext>
            </p:extLst>
          </p:nvPr>
        </p:nvGraphicFramePr>
        <p:xfrm>
          <a:off x="216669" y="3068960"/>
          <a:ext cx="8760964" cy="3108960"/>
        </p:xfrm>
        <a:graphic>
          <a:graphicData uri="http://schemas.openxmlformats.org/drawingml/2006/table">
            <a:tbl>
              <a:tblPr firstRow="1" firstCol="1" bandRow="1">
                <a:tableStyleId>{17292A2E-F333-43FB-9621-5CBBE7FDCDCB}</a:tableStyleId>
              </a:tblPr>
              <a:tblGrid>
                <a:gridCol w="3131195">
                  <a:extLst>
                    <a:ext uri="{9D8B030D-6E8A-4147-A177-3AD203B41FA5}">
                      <a16:colId xmlns:a16="http://schemas.microsoft.com/office/drawing/2014/main" val="464642431"/>
                    </a:ext>
                  </a:extLst>
                </a:gridCol>
                <a:gridCol w="5629769">
                  <a:extLst>
                    <a:ext uri="{9D8B030D-6E8A-4147-A177-3AD203B41FA5}">
                      <a16:colId xmlns:a16="http://schemas.microsoft.com/office/drawing/2014/main" val="3647390617"/>
                    </a:ext>
                  </a:extLst>
                </a:gridCol>
              </a:tblGrid>
              <a:tr h="7955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981470">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The Council will be strengthening its approach to quality assurance in ASC</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Balance support with a drive for accountability and sustainability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Invest in workforce development to improve retention </a:t>
                      </a:r>
                      <a:endParaRPr lang="en-GB" sz="1200" b="0" dirty="0">
                        <a:latin typeface="Arial" panose="020B0604020202020204" pitchFamily="34" charset="0"/>
                        <a:cs typeface="Arial" panose="020B0604020202020204" pitchFamily="34" charset="0"/>
                      </a:endParaRPr>
                    </a:p>
                  </a:txBody>
                  <a:tcPr marL="67572" marR="67572"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Service Reviews will bring together a range of information, include softer intelligence from</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health and social care professionals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Scope approaches to quality assurance for services not commissioned through the Council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Review of escalation procedure.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P</a:t>
                      </a:r>
                      <a:r>
                        <a:rPr lang="en-GB" sz="1200" kern="1200" dirty="0" smtClean="0">
                          <a:solidFill>
                            <a:schemeClr val="tx1"/>
                          </a:solidFill>
                          <a:effectLst/>
                          <a:latin typeface="Arial" panose="020B0604020202020204" pitchFamily="34" charset="0"/>
                          <a:ea typeface="+mn-ea"/>
                          <a:cs typeface="Arial" panose="020B0604020202020204" pitchFamily="34" charset="0"/>
                        </a:rPr>
                        <a:t>rovider failure plan to be implemented.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Programme of support for providers to encourage Sustainability of Quality in the market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Review of recruitment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retention and development of registered managers.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Wider workforce development support (e.g. subsidising training, development pathway, upskilling staff, explore value based recruitment, promoting managing and service-specific training opportunities)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Build on progress during C-19 of strengthened relationships with providers with Partners (e.g. aligned social workers,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PCN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rial" panose="020B0604020202020204" pitchFamily="34" charset="0"/>
                          <a:cs typeface="Arial" panose="020B0604020202020204" pitchFamily="34" charset="0"/>
                        </a:rPr>
                        <a:t>Consider</a:t>
                      </a:r>
                      <a:r>
                        <a:rPr lang="en-GB" sz="1200" baseline="0" dirty="0" smtClean="0">
                          <a:solidFill>
                            <a:schemeClr val="tx1"/>
                          </a:solidFill>
                          <a:latin typeface="Arial" panose="020B0604020202020204" pitchFamily="34" charset="0"/>
                          <a:cs typeface="Arial" panose="020B0604020202020204" pitchFamily="34" charset="0"/>
                        </a:rPr>
                        <a:t> how training and quality approaches are sufficiently broad to be appropriate to range of providers (including non-commissioned services)</a:t>
                      </a:r>
                      <a:endParaRPr lang="en-GB" sz="1200" dirty="0" smtClean="0">
                        <a:solidFill>
                          <a:schemeClr val="tx1"/>
                        </a:solidFill>
                        <a:latin typeface="Arial" panose="020B0604020202020204" pitchFamily="34" charset="0"/>
                        <a:cs typeface="Arial" panose="020B0604020202020204" pitchFamily="34" charset="0"/>
                      </a:endParaRPr>
                    </a:p>
                    <a:p>
                      <a:pPr marL="342900" lvl="0" indent="-342900">
                        <a:buFont typeface="Times New Roman" panose="02020603050405020304" pitchFamily="18" charset="0"/>
                        <a:buChar char="-"/>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1631782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F8CC9-AC05-43F1-A077-ECFF8D080683}"/>
              </a:ext>
            </a:extLst>
          </p:cNvPr>
          <p:cNvSpPr>
            <a:spLocks noGrp="1"/>
          </p:cNvSpPr>
          <p:nvPr>
            <p:ph type="sldNum" sz="quarter" idx="12"/>
          </p:nvPr>
        </p:nvSpPr>
        <p:spPr/>
        <p:txBody>
          <a:bodyPr/>
          <a:lstStyle/>
          <a:p>
            <a:fld id="{C6FD0B90-7576-4160-AEBD-9E5EAB915F6A}" type="slidenum">
              <a:rPr lang="en-GB" smtClean="0"/>
              <a:t>45</a:t>
            </a:fld>
            <a:endParaRPr lang="en-GB" dirty="0"/>
          </a:p>
        </p:txBody>
      </p:sp>
      <p:sp>
        <p:nvSpPr>
          <p:cNvPr id="2" name="Title 1">
            <a:extLst>
              <a:ext uri="{FF2B5EF4-FFF2-40B4-BE49-F238E27FC236}">
                <a16:creationId xmlns:a16="http://schemas.microsoft.com/office/drawing/2014/main" id="{A4B05951-BE37-4788-9F43-4893EB661E20}"/>
              </a:ext>
            </a:extLst>
          </p:cNvPr>
          <p:cNvSpPr>
            <a:spLocks noGrp="1"/>
          </p:cNvSpPr>
          <p:nvPr>
            <p:ph type="title"/>
          </p:nvPr>
        </p:nvSpPr>
        <p:spPr>
          <a:xfrm>
            <a:off x="778978" y="-61891"/>
            <a:ext cx="7636346" cy="1143000"/>
          </a:xfrm>
        </p:spPr>
        <p:txBody>
          <a:bodyPr>
            <a:normAutofit/>
          </a:bodyPr>
          <a:lstStyle/>
          <a:p>
            <a:r>
              <a:rPr lang="en-GB" sz="2400" b="1" dirty="0" smtClean="0">
                <a:solidFill>
                  <a:srgbClr val="7030A0"/>
                </a:solidFill>
                <a:latin typeface="Arial" charset="0"/>
                <a:ea typeface="ＭＳ Ｐゴシック" pitchFamily="34" charset="-128"/>
              </a:rPr>
              <a:t>Procurement</a:t>
            </a:r>
            <a:endParaRPr lang="en-GB" sz="2400" dirty="0"/>
          </a:p>
        </p:txBody>
      </p:sp>
      <p:sp>
        <p:nvSpPr>
          <p:cNvPr id="7" name="TextBox 6"/>
          <p:cNvSpPr txBox="1"/>
          <p:nvPr/>
        </p:nvSpPr>
        <p:spPr>
          <a:xfrm>
            <a:off x="526105" y="1268760"/>
            <a:ext cx="7875772" cy="646331"/>
          </a:xfrm>
          <a:prstGeom prst="rect">
            <a:avLst/>
          </a:prstGeom>
          <a:noFill/>
        </p:spPr>
        <p:txBody>
          <a:bodyPr wrap="square" rtlCol="0">
            <a:spAutoFit/>
          </a:bodyPr>
          <a:lstStyle/>
          <a:p>
            <a:pPr marL="285750" lvl="0" indent="-285750">
              <a:buFont typeface="Arial" panose="020B0604020202020204" pitchFamily="34" charset="0"/>
              <a:buChar char="•"/>
              <a:defRPr/>
            </a:pPr>
            <a:r>
              <a:rPr lang="en-GB" sz="1200" dirty="0">
                <a:latin typeface="Arial" panose="020B0604020202020204" pitchFamily="34" charset="0"/>
                <a:cs typeface="Arial" panose="020B0604020202020204" pitchFamily="34" charset="0"/>
              </a:rPr>
              <a:t>Luton’s </a:t>
            </a:r>
            <a:r>
              <a:rPr lang="en-GB" sz="1200" u="sng" dirty="0">
                <a:latin typeface="Arial" panose="020B0604020202020204" pitchFamily="34" charset="0"/>
                <a:cs typeface="Arial" panose="020B0604020202020204" pitchFamily="34" charset="0"/>
                <a:hlinkClick r:id="rId2"/>
              </a:rPr>
              <a:t>Prosperity through Procurement</a:t>
            </a:r>
            <a:r>
              <a:rPr lang="en-GB" sz="1200" dirty="0">
                <a:latin typeface="Arial" panose="020B0604020202020204" pitchFamily="34" charset="0"/>
                <a:cs typeface="Arial" panose="020B0604020202020204" pitchFamily="34" charset="0"/>
              </a:rPr>
              <a:t> focuses on achieving significantly improved outcomes in our community through the Council’s purchasing and commissioning </a:t>
            </a:r>
            <a:r>
              <a:rPr lang="en-GB" sz="1200" dirty="0" smtClean="0">
                <a:latin typeface="Arial" panose="020B0604020202020204" pitchFamily="34" charset="0"/>
                <a:cs typeface="Arial" panose="020B0604020202020204" pitchFamily="34" charset="0"/>
              </a:rPr>
              <a:t>activities. This applies across Luton’s Adult Social Care services. </a:t>
            </a:r>
            <a:endParaRPr lang="en-GB" sz="1200" dirty="0">
              <a:latin typeface="Arial" panose="020B0604020202020204" pitchFamily="34" charset="0"/>
              <a:cs typeface="Arial" panose="020B0604020202020204" pitchFamily="34" charset="0"/>
            </a:endParaRPr>
          </a:p>
        </p:txBody>
      </p:sp>
      <p:graphicFrame>
        <p:nvGraphicFramePr>
          <p:cNvPr id="9" name="Table 8" descr="What do we need to do?&#10;Support older people’s preferences to live independently at home as far as possible, rather than in residential care &#10;Consider what can be done in Residential Beds (as opposed to Nursing Beds) with training and support from partners like CCS&#10;Agree what is within and outside core hours and what constitutes 1-1 support&#10;Work across housing, commissioning and business intelligence to quantify the impact on residential care future capacity needs of an ageing population with increasing morbidity alongside preventative interventions to support independent living including the impact of Covid &#10;Work with providers to consider how tech approaches could maximise people’s health and independence (eg NEWS iPads)&#10;Consider cost, volume and block contracts in certain areas of the market&#10;Determine what 'good' residential looks like - this could be en-suite bathrooms or level of activities and engagement , outcomes achieved by individuals or levels of staff competencies&#10;&#10;Next steps&#10;Improve the process for placing people with complex need including having  sufficient provision to reduce the number of out of borough placements&#10;Review the data to quantify need and supply to address any gaps in provision of  care for people with severe physical disabilities including areas like tracheostomy care &#10;Explore models for enhanced services in residential care&#10;Explore dual residential and nursing home categories or workforce development to enable short-term nursing care in residential homes, to create more flex in capacity to place people and reduce waiting lists&#10;Develop Resilience Plans based on likely impact of Covid on residential care (e.g. over and under supply – consider right level of flex and market impact)&#10;Understanding and quantifying the self-funder market and any changes over time &#10;Explore viability of working age adults in out of borough placements returning to suitable local services&#10;" title="Long term residential and nursing care">
            <a:extLst>
              <a:ext uri="{FF2B5EF4-FFF2-40B4-BE49-F238E27FC236}">
                <a16:creationId xmlns:a16="http://schemas.microsoft.com/office/drawing/2014/main" id="{352EE1B9-714C-4746-BB98-38C8898F4617}"/>
              </a:ext>
            </a:extLst>
          </p:cNvPr>
          <p:cNvGraphicFramePr>
            <a:graphicFrameLocks noGrp="1"/>
          </p:cNvGraphicFramePr>
          <p:nvPr>
            <p:extLst>
              <p:ext uri="{D42A27DB-BD31-4B8C-83A1-F6EECF244321}">
                <p14:modId xmlns:p14="http://schemas.microsoft.com/office/powerpoint/2010/main" val="3704560525"/>
              </p:ext>
            </p:extLst>
          </p:nvPr>
        </p:nvGraphicFramePr>
        <p:xfrm>
          <a:off x="216669" y="3059222"/>
          <a:ext cx="8760964" cy="3657600"/>
        </p:xfrm>
        <a:graphic>
          <a:graphicData uri="http://schemas.openxmlformats.org/drawingml/2006/table">
            <a:tbl>
              <a:tblPr firstRow="1" firstCol="1" bandRow="1">
                <a:tableStyleId>{17292A2E-F333-43FB-9621-5CBBE7FDCDCB}</a:tableStyleId>
              </a:tblPr>
              <a:tblGrid>
                <a:gridCol w="3131195">
                  <a:extLst>
                    <a:ext uri="{9D8B030D-6E8A-4147-A177-3AD203B41FA5}">
                      <a16:colId xmlns:a16="http://schemas.microsoft.com/office/drawing/2014/main" val="464642431"/>
                    </a:ext>
                  </a:extLst>
                </a:gridCol>
                <a:gridCol w="5629769">
                  <a:extLst>
                    <a:ext uri="{9D8B030D-6E8A-4147-A177-3AD203B41FA5}">
                      <a16:colId xmlns:a16="http://schemas.microsoft.com/office/drawing/2014/main" val="3647390617"/>
                    </a:ext>
                  </a:extLst>
                </a:gridCol>
              </a:tblGrid>
              <a:tr h="79557">
                <a:tc>
                  <a:txBody>
                    <a:bodyPr/>
                    <a:lstStyle/>
                    <a:p>
                      <a:pPr algn="ctr"/>
                      <a:r>
                        <a:rPr lang="en-US" sz="1200" dirty="0">
                          <a:effectLst/>
                          <a:latin typeface="Arial" panose="020B0604020202020204" pitchFamily="34" charset="0"/>
                          <a:cs typeface="Arial" panose="020B0604020202020204" pitchFamily="34" charset="0"/>
                        </a:rPr>
                        <a:t>What do we need to do?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tc>
                  <a:txBody>
                    <a:bodyPr/>
                    <a:lstStyle/>
                    <a:p>
                      <a:pPr algn="ctr"/>
                      <a:r>
                        <a:rPr lang="en-US" sz="1200" dirty="0">
                          <a:effectLst/>
                          <a:latin typeface="Arial" panose="020B0604020202020204" pitchFamily="34" charset="0"/>
                          <a:cs typeface="Arial" panose="020B0604020202020204" pitchFamily="34" charset="0"/>
                        </a:rPr>
                        <a:t>Next </a:t>
                      </a:r>
                      <a:r>
                        <a:rPr lang="en-US" sz="1200" dirty="0" smtClean="0">
                          <a:effectLst/>
                          <a:latin typeface="Arial" panose="020B0604020202020204" pitchFamily="34" charset="0"/>
                          <a:cs typeface="Arial" panose="020B0604020202020204" pitchFamily="34" charset="0"/>
                        </a:rPr>
                        <a:t>steps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7572" marR="67572" marT="0" marB="0"/>
                </a:tc>
                <a:extLst>
                  <a:ext uri="{0D108BD9-81ED-4DB2-BD59-A6C34878D82A}">
                    <a16:rowId xmlns:a16="http://schemas.microsoft.com/office/drawing/2014/main" val="1003575189"/>
                  </a:ext>
                </a:extLst>
              </a:tr>
              <a:tr h="981470">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b="0" dirty="0" smtClean="0">
                          <a:latin typeface="Arial" panose="020B0604020202020204" pitchFamily="34" charset="0"/>
                          <a:cs typeface="Arial" panose="020B0604020202020204" pitchFamily="34" charset="0"/>
                        </a:rPr>
                        <a:t>Use our procurement processes to promote local prosperity and encourage small providers</a:t>
                      </a:r>
                      <a:endParaRPr lang="en-GB" sz="1200" b="0" dirty="0">
                        <a:latin typeface="Arial" panose="020B0604020202020204" pitchFamily="34" charset="0"/>
                        <a:cs typeface="Arial" panose="020B0604020202020204" pitchFamily="34" charset="0"/>
                      </a:endParaRPr>
                    </a:p>
                  </a:txBody>
                  <a:tcPr marL="67572" marR="67572" marT="0" marB="0"/>
                </a:tc>
                <a:tc>
                  <a:txBody>
                    <a:bodyPr/>
                    <a:lstStyle/>
                    <a:p>
                      <a:pPr marL="0" lv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When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letting</a:t>
                      </a:r>
                      <a:r>
                        <a:rPr lang="en-GB" sz="1200" kern="1200" dirty="0" smtClean="0">
                          <a:solidFill>
                            <a:schemeClr val="tx1"/>
                          </a:solidFill>
                          <a:effectLst/>
                          <a:latin typeface="Arial" panose="020B0604020202020204" pitchFamily="34" charset="0"/>
                          <a:ea typeface="+mn-ea"/>
                          <a:cs typeface="Arial" panose="020B0604020202020204" pitchFamily="34" charset="0"/>
                        </a:rPr>
                        <a:t> social care contracts, look to:</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Encourage suppliers to employ local people</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Where appropriate on large value contacts (procured in line with the Public Contract Regulations 2015) to use local sub-contractors</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Ensure providers have a Social Value Framework to ensure that additional benefits are delivered from relevant tender activity</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Diversify our supply chain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Support small and medium sized businesses to engage with the public sector through a programme of engagement events to help promote ways that local suppliers can participate in tenders and look to remove some of the barriers.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Ensure that all opportunities are published on our e-tendering portal to maximise interest and competition.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Encourage providers to work on an open-book basis to really assist and develop and support to be sustainable in the market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Lighter touch procurement approaches e.g. using Dynamic Purchasing System (e.g. framework to draw down on but can on-board once a year)</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Review spot and block purchasing</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Consider inclusion of prevention approaches within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tenders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Times New Roman" panose="02020603050405020304" pitchFamily="18" charset="0"/>
                        <a:buNone/>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7572" marR="67572" marT="0" marB="0"/>
                </a:tc>
                <a:extLst>
                  <a:ext uri="{0D108BD9-81ED-4DB2-BD59-A6C34878D82A}">
                    <a16:rowId xmlns:a16="http://schemas.microsoft.com/office/drawing/2014/main" val="3092732654"/>
                  </a:ext>
                </a:extLst>
              </a:tr>
            </a:tbl>
          </a:graphicData>
        </a:graphic>
      </p:graphicFrame>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296144" cy="504056"/>
          </a:xfrm>
          <a:prstGeom prst="rect">
            <a:avLst/>
          </a:prstGeom>
        </p:spPr>
      </p:pic>
    </p:spTree>
    <p:extLst>
      <p:ext uri="{BB962C8B-B14F-4D97-AF65-F5344CB8AC3E}">
        <p14:creationId xmlns:p14="http://schemas.microsoft.com/office/powerpoint/2010/main" val="204853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5</a:t>
            </a:fld>
            <a:endParaRPr lang="en-GB" dirty="0"/>
          </a:p>
        </p:txBody>
      </p:sp>
      <p:sp>
        <p:nvSpPr>
          <p:cNvPr id="2" name="Title 1"/>
          <p:cNvSpPr>
            <a:spLocks noGrp="1"/>
          </p:cNvSpPr>
          <p:nvPr>
            <p:ph type="title"/>
          </p:nvPr>
        </p:nvSpPr>
        <p:spPr>
          <a:xfrm>
            <a:off x="457200" y="-202840"/>
            <a:ext cx="8229600" cy="967544"/>
          </a:xfrm>
        </p:spPr>
        <p:txBody>
          <a:bodyPr>
            <a:normAutofit/>
          </a:bodyPr>
          <a:lstStyle/>
          <a:p>
            <a:r>
              <a:rPr lang="en-GB" sz="2400" b="1" dirty="0">
                <a:solidFill>
                  <a:srgbClr val="7030A0"/>
                </a:solidFill>
              </a:rPr>
              <a:t>Our 8 priorities for Adult Social </a:t>
            </a:r>
            <a:r>
              <a:rPr lang="en-GB" sz="2400" b="1" dirty="0" smtClean="0">
                <a:solidFill>
                  <a:srgbClr val="7030A0"/>
                </a:solidFill>
              </a:rPr>
              <a:t>Care: 1 &amp; 2</a:t>
            </a:r>
            <a:endParaRPr lang="en-GB" sz="1400" dirty="0">
              <a:solidFill>
                <a:srgbClr val="7030A0"/>
              </a:solidFill>
            </a:endParaRPr>
          </a:p>
        </p:txBody>
      </p:sp>
      <p:sp>
        <p:nvSpPr>
          <p:cNvPr id="3" name="Content Placeholder 2"/>
          <p:cNvSpPr>
            <a:spLocks noGrp="1"/>
          </p:cNvSpPr>
          <p:nvPr>
            <p:ph idx="1"/>
          </p:nvPr>
        </p:nvSpPr>
        <p:spPr>
          <a:xfrm>
            <a:off x="107504" y="712589"/>
            <a:ext cx="9036496" cy="5956771"/>
          </a:xfrm>
        </p:spPr>
        <p:txBody>
          <a:bodyPr>
            <a:noAutofit/>
          </a:bodyPr>
          <a:lstStyle/>
          <a:p>
            <a:pPr marL="0" lvl="0" indent="0">
              <a:spcBef>
                <a:spcPts val="314"/>
              </a:spcBef>
              <a:buNone/>
            </a:pPr>
            <a:r>
              <a:rPr lang="en-GB" sz="1300" b="1" i="1" dirty="0" smtClean="0">
                <a:solidFill>
                  <a:srgbClr val="7030A0"/>
                </a:solidFill>
                <a:latin typeface="Arial" panose="020B0604020202020204" pitchFamily="34" charset="0"/>
                <a:cs typeface="Arial" panose="020B0604020202020204" pitchFamily="34" charset="0"/>
              </a:rPr>
              <a:t>1</a:t>
            </a:r>
            <a:r>
              <a:rPr lang="en-GB" sz="1300" b="1" i="1" dirty="0">
                <a:solidFill>
                  <a:srgbClr val="7030A0"/>
                </a:solidFill>
                <a:latin typeface="Arial" panose="020B0604020202020204" pitchFamily="34" charset="0"/>
                <a:cs typeface="Arial" panose="020B0604020202020204" pitchFamily="34" charset="0"/>
              </a:rPr>
              <a:t>. Manage the impacts of Covid-19 with resilience planning across social care </a:t>
            </a:r>
            <a:endParaRPr lang="en-GB" sz="1300" b="1" dirty="0">
              <a:solidFill>
                <a:srgbClr val="7030A0"/>
              </a:solidFill>
              <a:latin typeface="Arial" panose="020B0604020202020204" pitchFamily="34" charset="0"/>
              <a:cs typeface="Arial" panose="020B0604020202020204" pitchFamily="34" charset="0"/>
            </a:endParaRPr>
          </a:p>
          <a:p>
            <a:pPr marL="0" indent="0">
              <a:spcBef>
                <a:spcPts val="314"/>
              </a:spcBef>
              <a:buNone/>
            </a:pPr>
            <a:r>
              <a:rPr lang="en-GB" sz="1200" dirty="0" smtClean="0">
                <a:solidFill>
                  <a:srgbClr val="7030A0"/>
                </a:solidFill>
                <a:latin typeface="Arial" panose="020B0604020202020204" pitchFamily="34" charset="0"/>
                <a:cs typeface="Arial" panose="020B0604020202020204" pitchFamily="34" charset="0"/>
              </a:rPr>
              <a:t>The </a:t>
            </a:r>
            <a:r>
              <a:rPr lang="en-GB" sz="1200" dirty="0">
                <a:solidFill>
                  <a:srgbClr val="7030A0"/>
                </a:solidFill>
                <a:latin typeface="Arial" panose="020B0604020202020204" pitchFamily="34" charset="0"/>
                <a:cs typeface="Arial" panose="020B0604020202020204" pitchFamily="34" charset="0"/>
              </a:rPr>
              <a:t>impact of Covid-19 across Luton’s population, and the Council’s services, is already being felt but we can’t know yet the full extent of it. Some ASC services, such as day centres, have had to close temporarily and we know that will have had a direct impact on our informal carers, who will experience even greater demands on their physical and mental resources to support their loved ones. We know the significant pressure that our residential and nursing homes have been under, and have been working closely with them throughout this period to help them to best support our vulnerable populations. We anticipate that there will be a long-term impact on both the need and demand for adult social care support, across the board. For some, there are already issues with under-occupancy and the challenges to financial stability that go with that. For others, there will be longer-term implications for the demand on services – either a reduction or an increase. We know that the strain on our mental health provision has been significant, and that is likely to continue at least in the short term</a:t>
            </a:r>
            <a:r>
              <a:rPr lang="en-GB" sz="1300" dirty="0">
                <a:solidFill>
                  <a:srgbClr val="7030A0"/>
                </a:solidFill>
                <a:latin typeface="Arial" panose="020B0604020202020204" pitchFamily="34" charset="0"/>
                <a:cs typeface="Arial" panose="020B0604020202020204" pitchFamily="34" charset="0"/>
              </a:rPr>
              <a:t>. </a:t>
            </a:r>
          </a:p>
          <a:p>
            <a:pPr marL="0" indent="0">
              <a:spcBef>
                <a:spcPts val="314"/>
              </a:spcBef>
              <a:buNone/>
            </a:pPr>
            <a:endParaRPr lang="en-GB" sz="500" dirty="0">
              <a:solidFill>
                <a:srgbClr val="7030A0"/>
              </a:solidFill>
              <a:latin typeface="Arial" panose="020B0604020202020204" pitchFamily="34" charset="0"/>
              <a:cs typeface="Arial" panose="020B0604020202020204" pitchFamily="34" charset="0"/>
            </a:endParaRPr>
          </a:p>
          <a:p>
            <a:pPr marL="0" indent="0">
              <a:spcBef>
                <a:spcPts val="314"/>
              </a:spcBef>
              <a:buNone/>
            </a:pPr>
            <a:r>
              <a:rPr lang="en-GB" sz="1200" dirty="0">
                <a:solidFill>
                  <a:srgbClr val="7030A0"/>
                </a:solidFill>
                <a:latin typeface="Arial" panose="020B0604020202020204" pitchFamily="34" charset="0"/>
                <a:cs typeface="Arial" panose="020B0604020202020204" pitchFamily="34" charset="0"/>
              </a:rPr>
              <a:t>We will need to scope, model and estimate the impact of Covid-19 across ASC and develop resilience plans for the range of services likely to be most affected. This will involve our commissioning, care management and quality teams and we will need to draw on some of Luton’s wider population health strategic ambitions to consider how we respond as a Council. </a:t>
            </a:r>
          </a:p>
          <a:p>
            <a:pPr marL="0" lvl="0" indent="0">
              <a:spcBef>
                <a:spcPts val="314"/>
              </a:spcBef>
              <a:buNone/>
            </a:pPr>
            <a:endParaRPr lang="en-GB" sz="500" i="1" dirty="0">
              <a:solidFill>
                <a:srgbClr val="7030A0"/>
              </a:solidFill>
              <a:latin typeface="Arial" panose="020B0604020202020204" pitchFamily="34" charset="0"/>
              <a:cs typeface="Arial" panose="020B0604020202020204" pitchFamily="34" charset="0"/>
            </a:endParaRPr>
          </a:p>
          <a:p>
            <a:pPr marL="0" lvl="0" indent="0">
              <a:spcBef>
                <a:spcPts val="314"/>
              </a:spcBef>
              <a:buNone/>
            </a:pPr>
            <a:r>
              <a:rPr lang="en-GB" sz="1300" b="1" i="1" dirty="0">
                <a:solidFill>
                  <a:srgbClr val="7030A0"/>
                </a:solidFill>
                <a:latin typeface="Arial" panose="020B0604020202020204" pitchFamily="34" charset="0"/>
                <a:cs typeface="Arial" panose="020B0604020202020204" pitchFamily="34" charset="0"/>
              </a:rPr>
              <a:t>2.  Support people to live at home independently for as long as sensibly possible</a:t>
            </a:r>
          </a:p>
          <a:p>
            <a:pPr marL="0" indent="0">
              <a:spcBef>
                <a:spcPts val="314"/>
              </a:spcBef>
              <a:buNone/>
            </a:pPr>
            <a:r>
              <a:rPr lang="en-GB" sz="1200" dirty="0" smtClean="0">
                <a:solidFill>
                  <a:srgbClr val="7030A0"/>
                </a:solidFill>
                <a:latin typeface="Arial" panose="020B0604020202020204" pitchFamily="34" charset="0"/>
                <a:cs typeface="Arial" panose="020B0604020202020204" pitchFamily="34" charset="0"/>
              </a:rPr>
              <a:t>We </a:t>
            </a:r>
            <a:r>
              <a:rPr lang="en-GB" sz="1200" dirty="0">
                <a:solidFill>
                  <a:srgbClr val="7030A0"/>
                </a:solidFill>
                <a:latin typeface="Arial" panose="020B0604020202020204" pitchFamily="34" charset="0"/>
                <a:cs typeface="Arial" panose="020B0604020202020204" pitchFamily="34" charset="0"/>
              </a:rPr>
              <a:t>know that the majority of people want to say in their own homes for as long as possible, or to be supported to live independently through housing-related support. For some, this will be about small interventions that act as a preventative measure. For example, linking them to support mechanisms within the community through programmes like Side by Side, or through our frailty project which reaches out to those people who </a:t>
            </a:r>
            <a:r>
              <a:rPr lang="en-GB" sz="1200" dirty="0" smtClean="0">
                <a:solidFill>
                  <a:srgbClr val="7030A0"/>
                </a:solidFill>
                <a:latin typeface="Arial" panose="020B0604020202020204" pitchFamily="34" charset="0"/>
                <a:cs typeface="Arial" panose="020B0604020202020204" pitchFamily="34" charset="0"/>
              </a:rPr>
              <a:t>are mild or moderately </a:t>
            </a:r>
            <a:r>
              <a:rPr lang="en-GB" sz="1200" dirty="0">
                <a:solidFill>
                  <a:srgbClr val="7030A0"/>
                </a:solidFill>
                <a:latin typeface="Arial" panose="020B0604020202020204" pitchFamily="34" charset="0"/>
                <a:cs typeface="Arial" panose="020B0604020202020204" pitchFamily="34" charset="0"/>
              </a:rPr>
              <a:t>frail to support with adaptations or support to keep them well.  Avoiding preventable admissions is critical, but where short term admissions do take place, we want to prioritise safe, early discharge and successful completion of rehabilitation programmes. For others, the role of digital and technology is likely to be important. </a:t>
            </a:r>
          </a:p>
          <a:p>
            <a:pPr marL="0" indent="0">
              <a:spcBef>
                <a:spcPts val="314"/>
              </a:spcBef>
              <a:buNone/>
            </a:pPr>
            <a:endParaRPr lang="en-GB" sz="500" dirty="0" smtClean="0">
              <a:solidFill>
                <a:srgbClr val="7030A0"/>
              </a:solidFill>
              <a:latin typeface="Arial" panose="020B0604020202020204" pitchFamily="34" charset="0"/>
              <a:cs typeface="Arial" panose="020B0604020202020204" pitchFamily="34" charset="0"/>
            </a:endParaRPr>
          </a:p>
          <a:p>
            <a:pPr marL="0" indent="0">
              <a:spcBef>
                <a:spcPts val="314"/>
              </a:spcBef>
              <a:buNone/>
            </a:pPr>
            <a:r>
              <a:rPr lang="en-GB" sz="1200" dirty="0" smtClean="0">
                <a:solidFill>
                  <a:srgbClr val="7030A0"/>
                </a:solidFill>
                <a:latin typeface="Arial" panose="020B0604020202020204" pitchFamily="34" charset="0"/>
                <a:cs typeface="Arial" panose="020B0604020202020204" pitchFamily="34" charset="0"/>
              </a:rPr>
              <a:t>We </a:t>
            </a:r>
            <a:r>
              <a:rPr lang="en-GB" sz="1200" dirty="0">
                <a:solidFill>
                  <a:srgbClr val="7030A0"/>
                </a:solidFill>
                <a:latin typeface="Arial" panose="020B0604020202020204" pitchFamily="34" charset="0"/>
                <a:cs typeface="Arial" panose="020B0604020202020204" pitchFamily="34" charset="0"/>
              </a:rPr>
              <a:t>are interested in exploring digital solutions to promoting independent living, from medication reminders to digital alarm monitoring systems to assistive devices. We want to encourage more people eligible to receive direct payments and personal health budgets, to choose how best to support themselves to live independently. For example, for some people with dementia purchasing the support of a PA can transform their day to day lives and help them continue to pursue their interests.  </a:t>
            </a:r>
          </a:p>
          <a:p>
            <a:pPr marL="0" indent="0">
              <a:spcBef>
                <a:spcPts val="314"/>
              </a:spcBef>
              <a:buNone/>
            </a:pPr>
            <a:endParaRPr lang="en-GB" sz="500" dirty="0" smtClean="0">
              <a:solidFill>
                <a:srgbClr val="7030A0"/>
              </a:solidFill>
              <a:latin typeface="Arial" panose="020B0604020202020204" pitchFamily="34" charset="0"/>
              <a:cs typeface="Arial" panose="020B0604020202020204" pitchFamily="34" charset="0"/>
            </a:endParaRPr>
          </a:p>
          <a:p>
            <a:pPr marL="0" indent="0">
              <a:spcBef>
                <a:spcPts val="314"/>
              </a:spcBef>
              <a:buNone/>
            </a:pPr>
            <a:r>
              <a:rPr lang="en-GB" sz="1200" dirty="0" smtClean="0">
                <a:solidFill>
                  <a:srgbClr val="7030A0"/>
                </a:solidFill>
                <a:latin typeface="Arial" panose="020B0604020202020204" pitchFamily="34" charset="0"/>
                <a:cs typeface="Arial" panose="020B0604020202020204" pitchFamily="34" charset="0"/>
              </a:rPr>
              <a:t>We </a:t>
            </a:r>
            <a:r>
              <a:rPr lang="en-GB" sz="1200" dirty="0">
                <a:solidFill>
                  <a:srgbClr val="7030A0"/>
                </a:solidFill>
                <a:latin typeface="Arial" panose="020B0604020202020204" pitchFamily="34" charset="0"/>
                <a:cs typeface="Arial" panose="020B0604020202020204" pitchFamily="34" charset="0"/>
              </a:rPr>
              <a:t>know that informal carers play a significant role in support people to live independently at home, and the pressure on them has increased during Covid-19. We will co-produce a carer’s strategy to ensure we are supporting our carers and preventing burn-out amongst those providing an incredible support</a:t>
            </a:r>
            <a:r>
              <a:rPr lang="en-GB" sz="1200" dirty="0" smtClean="0">
                <a:solidFill>
                  <a:srgbClr val="7030A0"/>
                </a:solidFill>
                <a:latin typeface="Arial" panose="020B0604020202020204" pitchFamily="34" charset="0"/>
                <a:cs typeface="Arial" panose="020B0604020202020204" pitchFamily="34" charset="0"/>
              </a:rPr>
              <a:t>.</a:t>
            </a:r>
            <a:endParaRPr lang="en-GB" sz="1200" dirty="0">
              <a:solidFill>
                <a:srgbClr val="7030A0"/>
              </a:solidFill>
              <a:latin typeface="Arial" panose="020B0604020202020204" pitchFamily="34" charset="0"/>
              <a:cs typeface="Arial" panose="020B0604020202020204" pitchFamily="34" charset="0"/>
            </a:endParaRPr>
          </a:p>
        </p:txBody>
      </p:sp>
      <p:pic>
        <p:nvPicPr>
          <p:cNvPr id="6" name="Picture 5"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152128" cy="448050"/>
          </a:xfrm>
          <a:prstGeom prst="rect">
            <a:avLst/>
          </a:prstGeom>
        </p:spPr>
      </p:pic>
    </p:spTree>
    <p:extLst>
      <p:ext uri="{BB962C8B-B14F-4D97-AF65-F5344CB8AC3E}">
        <p14:creationId xmlns:p14="http://schemas.microsoft.com/office/powerpoint/2010/main" val="253093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6</a:t>
            </a:fld>
            <a:endParaRPr lang="en-GB" dirty="0"/>
          </a:p>
        </p:txBody>
      </p:sp>
      <p:sp>
        <p:nvSpPr>
          <p:cNvPr id="2" name="Title 1"/>
          <p:cNvSpPr>
            <a:spLocks noGrp="1"/>
          </p:cNvSpPr>
          <p:nvPr>
            <p:ph type="title"/>
          </p:nvPr>
        </p:nvSpPr>
        <p:spPr>
          <a:xfrm>
            <a:off x="457200" y="-202840"/>
            <a:ext cx="8229600" cy="967544"/>
          </a:xfrm>
        </p:spPr>
        <p:txBody>
          <a:bodyPr>
            <a:normAutofit/>
          </a:bodyPr>
          <a:lstStyle/>
          <a:p>
            <a:r>
              <a:rPr lang="en-GB" sz="2400" b="1" dirty="0">
                <a:solidFill>
                  <a:srgbClr val="7030A0"/>
                </a:solidFill>
              </a:rPr>
              <a:t>Our 8 priorities for Adult Social </a:t>
            </a:r>
            <a:r>
              <a:rPr lang="en-GB" sz="2400" b="1" dirty="0" smtClean="0">
                <a:solidFill>
                  <a:srgbClr val="7030A0"/>
                </a:solidFill>
              </a:rPr>
              <a:t>Care: 3 &amp; 4</a:t>
            </a:r>
            <a:endParaRPr lang="en-GB" sz="1400" dirty="0">
              <a:solidFill>
                <a:srgbClr val="7030A0"/>
              </a:solidFill>
            </a:endParaRPr>
          </a:p>
        </p:txBody>
      </p:sp>
      <p:sp>
        <p:nvSpPr>
          <p:cNvPr id="3" name="Content Placeholder 2"/>
          <p:cNvSpPr>
            <a:spLocks noGrp="1"/>
          </p:cNvSpPr>
          <p:nvPr>
            <p:ph idx="1"/>
          </p:nvPr>
        </p:nvSpPr>
        <p:spPr>
          <a:xfrm>
            <a:off x="107504" y="548680"/>
            <a:ext cx="8964488" cy="5956771"/>
          </a:xfrm>
        </p:spPr>
        <p:txBody>
          <a:bodyPr>
            <a:noAutofit/>
          </a:bodyPr>
          <a:lstStyle/>
          <a:p>
            <a:pPr marL="0" lvl="0" indent="0">
              <a:buNone/>
            </a:pPr>
            <a:r>
              <a:rPr lang="en-GB" sz="1300" b="1" i="1" dirty="0" smtClean="0">
                <a:solidFill>
                  <a:srgbClr val="7030A0"/>
                </a:solidFill>
                <a:latin typeface="Arial" panose="020B0604020202020204" pitchFamily="34" charset="0"/>
                <a:cs typeface="Arial" panose="020B0604020202020204" pitchFamily="34" charset="0"/>
              </a:rPr>
              <a:t>3</a:t>
            </a:r>
            <a:r>
              <a:rPr lang="en-GB" sz="1300" b="1" i="1" dirty="0">
                <a:solidFill>
                  <a:srgbClr val="7030A0"/>
                </a:solidFill>
                <a:latin typeface="Arial" panose="020B0604020202020204" pitchFamily="34" charset="0"/>
                <a:cs typeface="Arial" panose="020B0604020202020204" pitchFamily="34" charset="0"/>
              </a:rPr>
              <a:t>.  Testing new approaches to delivering home care  </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Appropriate </a:t>
            </a:r>
            <a:r>
              <a:rPr lang="en-GB" sz="1300" dirty="0">
                <a:solidFill>
                  <a:srgbClr val="7030A0"/>
                </a:solidFill>
                <a:latin typeface="Arial" panose="020B0604020202020204" pitchFamily="34" charset="0"/>
                <a:cs typeface="Arial" panose="020B0604020202020204" pitchFamily="34" charset="0"/>
              </a:rPr>
              <a:t>and quality home care is a critical component of supporting people to live at home independently, including the effective use of digital technology. We need to understand how home care can work effectively to support increased number of people to continue to live independently.  We anticipate that there could be a decrease in home care needed if we get things like reablement support and early preventative interventions through community approaches right.  We are interested in exploring principles like those in the Buurtzorg model of home care, integrating health and social care approaches in the community. We will work with Luton’s CCG to consider how community health and social care can complement a shared aim of supporting people to live as independently as possible. </a:t>
            </a:r>
          </a:p>
          <a:p>
            <a:pPr marL="0" indent="0">
              <a:buNone/>
            </a:pPr>
            <a:endParaRPr lang="en-GB" sz="600" dirty="0" smtClean="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Introducing </a:t>
            </a:r>
            <a:r>
              <a:rPr lang="en-GB" sz="1300" dirty="0">
                <a:solidFill>
                  <a:srgbClr val="7030A0"/>
                </a:solidFill>
                <a:latin typeface="Arial" panose="020B0604020202020204" pitchFamily="34" charset="0"/>
                <a:cs typeface="Arial" panose="020B0604020202020204" pitchFamily="34" charset="0"/>
              </a:rPr>
              <a:t>and expanding digital and assistive technologies to our home care provision in Luton will bring benefits and reassurances to those receiving home care, as well as their families and carers, and it can also bring efficiencies as well as help identify needs quickly. </a:t>
            </a:r>
          </a:p>
          <a:p>
            <a:pPr marL="0" indent="0">
              <a:buNone/>
            </a:pPr>
            <a:r>
              <a:rPr lang="en-GB" sz="600" i="1" dirty="0">
                <a:solidFill>
                  <a:srgbClr val="7030A0"/>
                </a:solidFill>
                <a:latin typeface="Arial" panose="020B0604020202020204" pitchFamily="34" charset="0"/>
                <a:cs typeface="Arial" panose="020B0604020202020204" pitchFamily="34" charset="0"/>
              </a:rPr>
              <a:t> </a:t>
            </a:r>
            <a:endParaRPr lang="en-GB" sz="600" dirty="0">
              <a:solidFill>
                <a:srgbClr val="7030A0"/>
              </a:solidFill>
              <a:latin typeface="Arial" panose="020B0604020202020204" pitchFamily="34" charset="0"/>
              <a:cs typeface="Arial" panose="020B0604020202020204" pitchFamily="34" charset="0"/>
            </a:endParaRPr>
          </a:p>
          <a:p>
            <a:pPr marL="0" lvl="0" indent="0">
              <a:buNone/>
            </a:pPr>
            <a:r>
              <a:rPr lang="en-GB" sz="1300" b="1" i="1" dirty="0">
                <a:solidFill>
                  <a:srgbClr val="7030A0"/>
                </a:solidFill>
                <a:latin typeface="Arial" panose="020B0604020202020204" pitchFamily="34" charset="0"/>
                <a:cs typeface="Arial" panose="020B0604020202020204" pitchFamily="34" charset="0"/>
              </a:rPr>
              <a:t>4. Ensure Luton has the right supply of appropriate housing and accommodation for its changing demographic</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While </a:t>
            </a:r>
            <a:r>
              <a:rPr lang="en-GB" sz="1300" dirty="0">
                <a:solidFill>
                  <a:srgbClr val="7030A0"/>
                </a:solidFill>
                <a:latin typeface="Arial" panose="020B0604020202020204" pitchFamily="34" charset="0"/>
                <a:cs typeface="Arial" panose="020B0604020202020204" pitchFamily="34" charset="0"/>
              </a:rPr>
              <a:t>Luton has a comparatively young population, the overall population is growing and the number of people aged 65+ years is projected to rise by 38% in the next 15 years to 38,400 people by 2035.  In addition, we have a growing population of people aged under 65 years who are managing physical and or mental health conditions which mean they may require housing or accommodation support. </a:t>
            </a:r>
          </a:p>
          <a:p>
            <a:pPr marL="0" indent="0">
              <a:buNone/>
            </a:pPr>
            <a:endParaRPr lang="en-GB" sz="6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We want to work upstream, acting preventatively to stop avoidable accommodation or housing crises. However, we recognise that there will also be need and we want to ensure that people get appropriate support that meets their specific needs. We know that, for example, some of our sheltered housing stock is not sufficiently accessible.  We also know that we struggle to place people with complex needs, particularly with some physical impairments, in housing support within Luton leading to a high number of out of borough placements particularly for people with learning disability.  We will ensure that a specific quota of our housing stock is ring-fenced for people with adult social care needs, to enable more rapid and appropriate provision for people with specific needs within our existing stock. </a:t>
            </a:r>
          </a:p>
          <a:p>
            <a:pPr marL="0" indent="0">
              <a:buNone/>
            </a:pPr>
            <a:endParaRPr lang="en-GB" sz="6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In Luton, we are rolling out Housing First, an initiative to provide housing and personal support to homeless people with complex needs. We are committed to reducing homelessness through ensuring appropriate hostel provision and access to sheltered housing. The Luton Homeless Partnership and Penrose synergy is a great example of this. We want to build on and develop best practice approaches to addressing the challenge of homelessness, which we know has become an increasing issue given the wider impact of the Covid-19 pandemic. </a:t>
            </a:r>
          </a:p>
        </p:txBody>
      </p:sp>
      <p:pic>
        <p:nvPicPr>
          <p:cNvPr id="5" name="Picture 4"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152128" cy="448050"/>
          </a:xfrm>
          <a:prstGeom prst="rect">
            <a:avLst/>
          </a:prstGeom>
        </p:spPr>
      </p:pic>
    </p:spTree>
    <p:extLst>
      <p:ext uri="{BB962C8B-B14F-4D97-AF65-F5344CB8AC3E}">
        <p14:creationId xmlns:p14="http://schemas.microsoft.com/office/powerpoint/2010/main" val="208958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7</a:t>
            </a:fld>
            <a:endParaRPr lang="en-GB" dirty="0"/>
          </a:p>
        </p:txBody>
      </p:sp>
      <p:sp>
        <p:nvSpPr>
          <p:cNvPr id="2" name="Title 1"/>
          <p:cNvSpPr>
            <a:spLocks noGrp="1"/>
          </p:cNvSpPr>
          <p:nvPr>
            <p:ph type="title"/>
          </p:nvPr>
        </p:nvSpPr>
        <p:spPr>
          <a:xfrm>
            <a:off x="457200" y="-202840"/>
            <a:ext cx="8229600" cy="967544"/>
          </a:xfrm>
        </p:spPr>
        <p:txBody>
          <a:bodyPr>
            <a:normAutofit/>
          </a:bodyPr>
          <a:lstStyle/>
          <a:p>
            <a:r>
              <a:rPr lang="en-GB" sz="2400" b="1" dirty="0">
                <a:solidFill>
                  <a:srgbClr val="7030A0"/>
                </a:solidFill>
              </a:rPr>
              <a:t>Our 8 priorities for Adult Social </a:t>
            </a:r>
            <a:r>
              <a:rPr lang="en-GB" sz="2400" b="1" dirty="0" smtClean="0">
                <a:solidFill>
                  <a:srgbClr val="7030A0"/>
                </a:solidFill>
              </a:rPr>
              <a:t>Care: 5 &amp; 6</a:t>
            </a:r>
            <a:endParaRPr lang="en-GB" sz="1400" dirty="0">
              <a:solidFill>
                <a:srgbClr val="7030A0"/>
              </a:solidFill>
            </a:endParaRPr>
          </a:p>
        </p:txBody>
      </p:sp>
      <p:sp>
        <p:nvSpPr>
          <p:cNvPr id="3" name="Content Placeholder 2"/>
          <p:cNvSpPr>
            <a:spLocks noGrp="1"/>
          </p:cNvSpPr>
          <p:nvPr>
            <p:ph idx="1"/>
          </p:nvPr>
        </p:nvSpPr>
        <p:spPr>
          <a:xfrm>
            <a:off x="107504" y="856605"/>
            <a:ext cx="8964488" cy="5956771"/>
          </a:xfrm>
        </p:spPr>
        <p:txBody>
          <a:bodyPr>
            <a:noAutofit/>
          </a:bodyPr>
          <a:lstStyle/>
          <a:p>
            <a:pPr marL="0" lvl="0" indent="0">
              <a:buNone/>
            </a:pPr>
            <a:r>
              <a:rPr lang="en-GB" sz="1300" b="1" i="1" dirty="0">
                <a:solidFill>
                  <a:srgbClr val="7030A0"/>
                </a:solidFill>
                <a:latin typeface="Arial" panose="020B0604020202020204" pitchFamily="34" charset="0"/>
                <a:cs typeface="Arial" panose="020B0604020202020204" pitchFamily="34" charset="0"/>
              </a:rPr>
              <a:t>5.  Maintain and extend the expanded use of technology across social care settings</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There </a:t>
            </a:r>
            <a:r>
              <a:rPr lang="en-GB" sz="1300" dirty="0">
                <a:solidFill>
                  <a:srgbClr val="7030A0"/>
                </a:solidFill>
                <a:latin typeface="Arial" panose="020B0604020202020204" pitchFamily="34" charset="0"/>
                <a:cs typeface="Arial" panose="020B0604020202020204" pitchFamily="34" charset="0"/>
              </a:rPr>
              <a:t>is a wide range of possible technological innovations that could be tried and tested across social care settings.  And there are assistive technologies and small innovations that are now well-established and proven that should be becoming business as usual. We believe both are important, but we know we still have some way to progress in securing the ‘bread and butter’ of technology is in place in Luton and being used well. We want to focus there, with a view to expanding to broader innovations in the longer term.  </a:t>
            </a:r>
          </a:p>
          <a:p>
            <a:endParaRPr lang="en-GB" sz="13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In some ways, Covid-19 has forced our hand towards more innovative approaches to communication and monitoring – and this has brought some great advantages. We know technology is not a replacement to important face to face support, but it can be a great complement to it. We want our care providers to be using tools like the Canary Assessment, or for our community teams to be linking with providers and professionals using things like iPads, delivering immediate and tailored support in an efficient way. We think direct payments can be used to support independence through technology, and are keen to look at best practice and </a:t>
            </a:r>
            <a:r>
              <a:rPr lang="en-GB" sz="1300" dirty="0" smtClean="0">
                <a:solidFill>
                  <a:srgbClr val="7030A0"/>
                </a:solidFill>
                <a:latin typeface="Arial" panose="020B0604020202020204" pitchFamily="34" charset="0"/>
                <a:cs typeface="Arial" panose="020B0604020202020204" pitchFamily="34" charset="0"/>
              </a:rPr>
              <a:t>implementation </a:t>
            </a:r>
            <a:r>
              <a:rPr lang="en-GB" sz="1300" dirty="0">
                <a:solidFill>
                  <a:srgbClr val="7030A0"/>
                </a:solidFill>
                <a:latin typeface="Arial" panose="020B0604020202020204" pitchFamily="34" charset="0"/>
                <a:cs typeface="Arial" panose="020B0604020202020204" pitchFamily="34" charset="0"/>
              </a:rPr>
              <a:t>in this area. </a:t>
            </a:r>
          </a:p>
          <a:p>
            <a:pPr lvl="0"/>
            <a:endParaRPr lang="en-GB" sz="1300" i="1" dirty="0">
              <a:solidFill>
                <a:srgbClr val="7030A0"/>
              </a:solidFill>
              <a:latin typeface="Arial" panose="020B0604020202020204" pitchFamily="34" charset="0"/>
              <a:cs typeface="Arial" panose="020B0604020202020204" pitchFamily="34" charset="0"/>
            </a:endParaRPr>
          </a:p>
          <a:p>
            <a:pPr marL="0" lvl="0" indent="0">
              <a:buNone/>
            </a:pPr>
            <a:r>
              <a:rPr lang="en-GB" sz="1300" b="1" i="1" dirty="0">
                <a:solidFill>
                  <a:srgbClr val="7030A0"/>
                </a:solidFill>
                <a:latin typeface="Arial" panose="020B0604020202020204" pitchFamily="34" charset="0"/>
                <a:cs typeface="Arial" panose="020B0604020202020204" pitchFamily="34" charset="0"/>
              </a:rPr>
              <a:t>6.  Ensure Value for Money to contribute to Luton’s economic recovery plan</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Luton’s </a:t>
            </a:r>
            <a:r>
              <a:rPr lang="en-GB" sz="1300" dirty="0">
                <a:solidFill>
                  <a:srgbClr val="7030A0"/>
                </a:solidFill>
                <a:latin typeface="Arial" panose="020B0604020202020204" pitchFamily="34" charset="0"/>
                <a:cs typeface="Arial" panose="020B0604020202020204" pitchFamily="34" charset="0"/>
              </a:rPr>
              <a:t>financial position is challenging. The impact of Covid-19 on London Luton Airport Limited is acute, and as a result there will be a knock-on effect on funding of a number of sectors and services, particularly amongst the voluntary and community sector. </a:t>
            </a:r>
          </a:p>
          <a:p>
            <a:endParaRPr lang="en-GB" sz="13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The Council has already set in train a number of changes in adult social care, in line with a savings directive.  Consistent due diligence across all services, including new providers, will be important to not only ensuring quality but also focusing on value for money. We know that our overall placements process and activity has some areas of inefficiency which we will need to address - this includes the way in which our transitions arrangements work. We will move to align our approaches to frameworks and due diligence across children’s and adults’ services. We also know that we support a significant number of people out of borough at a much higher cost than we believe necessary if we had the appropriate provision for them within Luton. Returning people to Luton safely and sustainability will be a big priority for us over the next two years. </a:t>
            </a:r>
          </a:p>
        </p:txBody>
      </p:sp>
      <p:pic>
        <p:nvPicPr>
          <p:cNvPr id="6" name="Picture 5"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152128" cy="448050"/>
          </a:xfrm>
          <a:prstGeom prst="rect">
            <a:avLst/>
          </a:prstGeom>
        </p:spPr>
      </p:pic>
    </p:spTree>
    <p:extLst>
      <p:ext uri="{BB962C8B-B14F-4D97-AF65-F5344CB8AC3E}">
        <p14:creationId xmlns:p14="http://schemas.microsoft.com/office/powerpoint/2010/main" val="335654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8</a:t>
            </a:fld>
            <a:endParaRPr lang="en-GB" dirty="0"/>
          </a:p>
        </p:txBody>
      </p:sp>
      <p:sp>
        <p:nvSpPr>
          <p:cNvPr id="2" name="Title 1"/>
          <p:cNvSpPr>
            <a:spLocks noGrp="1"/>
          </p:cNvSpPr>
          <p:nvPr>
            <p:ph type="title"/>
          </p:nvPr>
        </p:nvSpPr>
        <p:spPr>
          <a:xfrm>
            <a:off x="457200" y="-202840"/>
            <a:ext cx="8229600" cy="967544"/>
          </a:xfrm>
        </p:spPr>
        <p:txBody>
          <a:bodyPr>
            <a:normAutofit/>
          </a:bodyPr>
          <a:lstStyle/>
          <a:p>
            <a:r>
              <a:rPr lang="en-GB" sz="2400" b="1" dirty="0">
                <a:solidFill>
                  <a:srgbClr val="7030A0"/>
                </a:solidFill>
              </a:rPr>
              <a:t>Our 8 priorities for Adult Social </a:t>
            </a:r>
            <a:r>
              <a:rPr lang="en-GB" sz="2400" b="1" dirty="0" smtClean="0">
                <a:solidFill>
                  <a:srgbClr val="7030A0"/>
                </a:solidFill>
              </a:rPr>
              <a:t>Care: 7 &amp; 8</a:t>
            </a:r>
            <a:endParaRPr lang="en-GB" sz="1400" dirty="0">
              <a:solidFill>
                <a:srgbClr val="7030A0"/>
              </a:solidFill>
            </a:endParaRPr>
          </a:p>
        </p:txBody>
      </p:sp>
      <p:sp>
        <p:nvSpPr>
          <p:cNvPr id="3" name="Content Placeholder 2"/>
          <p:cNvSpPr>
            <a:spLocks noGrp="1"/>
          </p:cNvSpPr>
          <p:nvPr>
            <p:ph idx="1"/>
          </p:nvPr>
        </p:nvSpPr>
        <p:spPr>
          <a:xfrm>
            <a:off x="107504" y="692696"/>
            <a:ext cx="8964488" cy="5956771"/>
          </a:xfrm>
        </p:spPr>
        <p:txBody>
          <a:bodyPr>
            <a:noAutofit/>
          </a:bodyPr>
          <a:lstStyle/>
          <a:p>
            <a:pPr marL="0" lvl="0" indent="0">
              <a:buNone/>
            </a:pPr>
            <a:r>
              <a:rPr lang="en-GB" sz="1300" b="1" i="1" dirty="0">
                <a:solidFill>
                  <a:srgbClr val="7030A0"/>
                </a:solidFill>
                <a:latin typeface="Arial" panose="020B0604020202020204" pitchFamily="34" charset="0"/>
                <a:cs typeface="Arial" panose="020B0604020202020204" pitchFamily="34" charset="0"/>
              </a:rPr>
              <a:t>7.  Support a coordinated and preventative approach to </a:t>
            </a:r>
            <a:r>
              <a:rPr lang="en-GB" sz="1300" b="1" i="1" dirty="0" smtClean="0">
                <a:solidFill>
                  <a:srgbClr val="7030A0"/>
                </a:solidFill>
                <a:latin typeface="Arial" panose="020B0604020202020204" pitchFamily="34" charset="0"/>
                <a:cs typeface="Arial" panose="020B0604020202020204" pitchFamily="34" charset="0"/>
              </a:rPr>
              <a:t>people </a:t>
            </a:r>
            <a:r>
              <a:rPr lang="en-GB" sz="1300" b="1" i="1" dirty="0">
                <a:solidFill>
                  <a:srgbClr val="7030A0"/>
                </a:solidFill>
                <a:latin typeface="Arial" panose="020B0604020202020204" pitchFamily="34" charset="0"/>
                <a:cs typeface="Arial" panose="020B0604020202020204" pitchFamily="34" charset="0"/>
              </a:rPr>
              <a:t>with mental health and substance misuse issues</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smtClean="0">
                <a:solidFill>
                  <a:srgbClr val="7030A0"/>
                </a:solidFill>
                <a:latin typeface="Arial" panose="020B0604020202020204" pitchFamily="34" charset="0"/>
                <a:cs typeface="Arial" panose="020B0604020202020204" pitchFamily="34" charset="0"/>
              </a:rPr>
              <a:t>Supporting </a:t>
            </a:r>
            <a:r>
              <a:rPr lang="en-GB" sz="1300" dirty="0">
                <a:solidFill>
                  <a:srgbClr val="7030A0"/>
                </a:solidFill>
                <a:latin typeface="Arial" panose="020B0604020202020204" pitchFamily="34" charset="0"/>
                <a:cs typeface="Arial" panose="020B0604020202020204" pitchFamily="34" charset="0"/>
              </a:rPr>
              <a:t>people with dual diagnosis and complex life stories lives is a high priority across the Council.  We recognise the complexity of the commissioning arrangements of mental health and substance misuse services within the Council and wider partners and that these require a joined up approach and close working with the different providers involved in a person’s support journey. </a:t>
            </a:r>
          </a:p>
          <a:p>
            <a:pPr marL="0" indent="0">
              <a:buNone/>
            </a:pPr>
            <a:endParaRPr lang="en-GB" sz="8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We want to build on the mental health strategies underway across Luton, Bedfordshire and Milton Keynes, such as Luton’s Reimagining Mental Health, and ensure a close alignment with adult social care services.  For example, we have a good system in place across different teams to communicate about the needs of individuals with learning disability who are likely to require placements or support as circumstances change and needs arise. However, we know that our pipeline for communication about the emerging needs of people with complex mental health conditions is not so developed. We want to establish good working relationships and processes across the Council, with other commissioners and with providers that will see support joined up, to ensure preventative and timely support. </a:t>
            </a:r>
          </a:p>
          <a:p>
            <a:pPr marL="0" lvl="0" indent="0">
              <a:buNone/>
            </a:pPr>
            <a:endParaRPr lang="en-GB" sz="800" i="1" dirty="0">
              <a:solidFill>
                <a:srgbClr val="7030A0"/>
              </a:solidFill>
              <a:latin typeface="Arial" panose="020B0604020202020204" pitchFamily="34" charset="0"/>
              <a:cs typeface="Arial" panose="020B0604020202020204" pitchFamily="34" charset="0"/>
            </a:endParaRPr>
          </a:p>
          <a:p>
            <a:pPr marL="0" lvl="0" indent="0">
              <a:buNone/>
            </a:pPr>
            <a:r>
              <a:rPr lang="en-GB" sz="1300" b="1" i="1" dirty="0">
                <a:solidFill>
                  <a:srgbClr val="7030A0"/>
                </a:solidFill>
                <a:latin typeface="Arial" panose="020B0604020202020204" pitchFamily="34" charset="0"/>
                <a:cs typeface="Arial" panose="020B0604020202020204" pitchFamily="34" charset="0"/>
              </a:rPr>
              <a:t>8. Support quality through strengthened quality assurance processes and developing the social care workforce </a:t>
            </a:r>
            <a:endParaRPr lang="en-GB" sz="1300" b="1"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We know that ensuring quality will require working closely with the adult social care market to understand how best the Council can support quality improvement approaches. We are revising our quality assurance processes, to have a more holistic approach to service quality reviews and to clarify and strengthen our escalation processes.  We will work in partnership with providers to enhance the quality of people’s care and to address issues where services are inadequate or need improvement. </a:t>
            </a:r>
          </a:p>
          <a:p>
            <a:pPr marL="0" indent="0">
              <a:buNone/>
            </a:pPr>
            <a:endParaRPr lang="en-GB" sz="800" dirty="0">
              <a:solidFill>
                <a:srgbClr val="7030A0"/>
              </a:solidFill>
              <a:latin typeface="Arial" panose="020B0604020202020204" pitchFamily="34" charset="0"/>
              <a:cs typeface="Arial" panose="020B0604020202020204" pitchFamily="34" charset="0"/>
            </a:endParaRPr>
          </a:p>
          <a:p>
            <a:pPr marL="0" indent="0">
              <a:buNone/>
            </a:pPr>
            <a:r>
              <a:rPr lang="en-GB" sz="1300" dirty="0">
                <a:solidFill>
                  <a:srgbClr val="7030A0"/>
                </a:solidFill>
                <a:latin typeface="Arial" panose="020B0604020202020204" pitchFamily="34" charset="0"/>
                <a:cs typeface="Arial" panose="020B0604020202020204" pitchFamily="34" charset="0"/>
              </a:rPr>
              <a:t>We have a high turnover of staff in our social care workforce; we want to support skill development to improve workforce retention. This will range from upskilling care workers with some elements of nursing care (through exploring nursing apprenticeships) to supporting management development to ensuring that relevant care settings have specific trainings appropriate for </a:t>
            </a:r>
            <a:r>
              <a:rPr lang="en-GB" sz="1300" dirty="0" smtClean="0">
                <a:solidFill>
                  <a:srgbClr val="7030A0"/>
                </a:solidFill>
                <a:latin typeface="Arial" panose="020B0604020202020204" pitchFamily="34" charset="0"/>
                <a:cs typeface="Arial" panose="020B0604020202020204" pitchFamily="34" charset="0"/>
              </a:rPr>
              <a:t>the people using their services – </a:t>
            </a:r>
            <a:r>
              <a:rPr lang="en-GB" sz="1300" dirty="0">
                <a:solidFill>
                  <a:srgbClr val="7030A0"/>
                </a:solidFill>
                <a:latin typeface="Arial" panose="020B0604020202020204" pitchFamily="34" charset="0"/>
                <a:cs typeface="Arial" panose="020B0604020202020204" pitchFamily="34" charset="0"/>
              </a:rPr>
              <a:t>for example, all care home staff to receive dementia awareness training. We want to develop and retain good staff within Luton; this is vital to delivering good quality care to our population who receive adult social care support. </a:t>
            </a:r>
          </a:p>
          <a:p>
            <a:pPr marL="0" indent="0">
              <a:buNone/>
            </a:pPr>
            <a:endParaRPr lang="en-GB" sz="1100" i="1" dirty="0" smtClean="0">
              <a:solidFill>
                <a:srgbClr val="7030A0"/>
              </a:solidFill>
              <a:latin typeface="Arial" panose="020B0604020202020204" pitchFamily="34" charset="0"/>
              <a:cs typeface="Arial" panose="020B0604020202020204" pitchFamily="34" charset="0"/>
            </a:endParaRPr>
          </a:p>
          <a:p>
            <a:pPr marL="0" indent="0">
              <a:buNone/>
            </a:pPr>
            <a:r>
              <a:rPr lang="en-GB" sz="1100" i="1" dirty="0" smtClean="0">
                <a:solidFill>
                  <a:srgbClr val="7030A0"/>
                </a:solidFill>
                <a:latin typeface="Arial" panose="020B0604020202020204" pitchFamily="34" charset="0"/>
                <a:cs typeface="Arial" panose="020B0604020202020204" pitchFamily="34" charset="0"/>
              </a:rPr>
              <a:t>Please </a:t>
            </a:r>
            <a:r>
              <a:rPr lang="en-GB" sz="1100" i="1" dirty="0">
                <a:solidFill>
                  <a:srgbClr val="7030A0"/>
                </a:solidFill>
                <a:latin typeface="Arial" panose="020B0604020202020204" pitchFamily="34" charset="0"/>
                <a:cs typeface="Arial" panose="020B0604020202020204" pitchFamily="34" charset="0"/>
              </a:rPr>
              <a:t>get in touch with us via </a:t>
            </a:r>
            <a:r>
              <a:rPr lang="en-GB" sz="1100" i="1" u="sng" dirty="0">
                <a:latin typeface="Arial" panose="020B0604020202020204" pitchFamily="34" charset="0"/>
                <a:cs typeface="Arial" panose="020B0604020202020204" pitchFamily="34" charset="0"/>
                <a:hlinkClick r:id="rId2"/>
              </a:rPr>
              <a:t>commissioningsupport@luton.gov.uk</a:t>
            </a:r>
            <a:r>
              <a:rPr lang="en-GB" sz="1100" i="1" dirty="0">
                <a:solidFill>
                  <a:srgbClr val="7030A0"/>
                </a:solidFill>
                <a:latin typeface="Arial" panose="020B0604020202020204" pitchFamily="34" charset="0"/>
                <a:cs typeface="Arial" panose="020B0604020202020204" pitchFamily="34" charset="0"/>
              </a:rPr>
              <a:t> to discuss any of the details in this Market Position Statement. </a:t>
            </a:r>
          </a:p>
        </p:txBody>
      </p:sp>
      <p:pic>
        <p:nvPicPr>
          <p:cNvPr id="7" name="Picture 6"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3"/>
          <a:stretch>
            <a:fillRect/>
          </a:stretch>
        </p:blipFill>
        <p:spPr>
          <a:xfrm>
            <a:off x="107504" y="116632"/>
            <a:ext cx="1152128" cy="448050"/>
          </a:xfrm>
          <a:prstGeom prst="rect">
            <a:avLst/>
          </a:prstGeom>
        </p:spPr>
      </p:pic>
    </p:spTree>
    <p:extLst>
      <p:ext uri="{BB962C8B-B14F-4D97-AF65-F5344CB8AC3E}">
        <p14:creationId xmlns:p14="http://schemas.microsoft.com/office/powerpoint/2010/main" val="299336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D0B90-7576-4160-AEBD-9E5EAB915F6A}" type="slidenum">
              <a:rPr lang="en-GB" smtClean="0"/>
              <a:t>9</a:t>
            </a:fld>
            <a:endParaRPr lang="en-GB" dirty="0"/>
          </a:p>
        </p:txBody>
      </p:sp>
      <p:sp>
        <p:nvSpPr>
          <p:cNvPr id="12" name="Title 1"/>
          <p:cNvSpPr>
            <a:spLocks noGrp="1"/>
          </p:cNvSpPr>
          <p:nvPr>
            <p:ph type="title"/>
          </p:nvPr>
        </p:nvSpPr>
        <p:spPr>
          <a:xfrm>
            <a:off x="-8756" y="509609"/>
            <a:ext cx="8856984" cy="652462"/>
          </a:xfrm>
        </p:spPr>
        <p:txBody>
          <a:bodyPr>
            <a:normAutofit/>
          </a:bodyPr>
          <a:lstStyle/>
          <a:p>
            <a:pPr eaLnBrk="1" hangingPunct="1"/>
            <a:r>
              <a:rPr lang="en-GB" altLang="en-US" sz="2400" b="1" dirty="0" smtClean="0">
                <a:solidFill>
                  <a:srgbClr val="7030A0"/>
                </a:solidFill>
                <a:latin typeface="Arial" charset="0"/>
                <a:ea typeface="ＭＳ Ｐゴシック" pitchFamily="34" charset="-128"/>
              </a:rPr>
              <a:t>Contents</a:t>
            </a:r>
            <a:endParaRPr lang="en-GB" altLang="en-US" sz="1600" dirty="0">
              <a:solidFill>
                <a:srgbClr val="FF0000"/>
              </a:solidFill>
              <a:latin typeface="Arial" charset="0"/>
              <a:ea typeface="ＭＳ Ｐゴシック" pitchFamily="34" charset="-128"/>
            </a:endParaRPr>
          </a:p>
        </p:txBody>
      </p:sp>
      <p:sp>
        <p:nvSpPr>
          <p:cNvPr id="13" name="Content Placeholder 2">
            <a:extLst>
              <a:ext uri="{FF2B5EF4-FFF2-40B4-BE49-F238E27FC236}">
                <a16:creationId xmlns:a16="http://schemas.microsoft.com/office/drawing/2014/main" id="{2DDEA837-B4C6-0744-9168-F94F62DC362C}"/>
              </a:ext>
            </a:extLst>
          </p:cNvPr>
          <p:cNvSpPr>
            <a:spLocks noGrp="1"/>
          </p:cNvSpPr>
          <p:nvPr>
            <p:ph idx="1"/>
          </p:nvPr>
        </p:nvSpPr>
        <p:spPr>
          <a:xfrm>
            <a:off x="611560" y="1852634"/>
            <a:ext cx="8363272" cy="4681258"/>
          </a:xfrm>
        </p:spPr>
        <p:txBody>
          <a:bodyPr>
            <a:normAutofit/>
          </a:bodyPr>
          <a:lstStyle/>
          <a:p>
            <a:r>
              <a:rPr lang="en-GB" sz="2500" dirty="0">
                <a:latin typeface="Arial" panose="020B0604020202020204" pitchFamily="34" charset="0"/>
                <a:cs typeface="Arial" panose="020B0604020202020204" pitchFamily="34" charset="0"/>
              </a:rPr>
              <a:t>Background (Slide </a:t>
            </a:r>
            <a:r>
              <a:rPr lang="en-GB" sz="2500" dirty="0" smtClean="0">
                <a:latin typeface="Arial" panose="020B0604020202020204" pitchFamily="34" charset="0"/>
                <a:cs typeface="Arial" panose="020B0604020202020204" pitchFamily="34" charset="0"/>
              </a:rPr>
              <a:t>10)</a:t>
            </a:r>
            <a:endParaRPr lang="en-GB" sz="2500"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Luton 2040 (Slide </a:t>
            </a:r>
            <a:r>
              <a:rPr lang="en-GB" sz="2500" dirty="0" smtClean="0">
                <a:latin typeface="Arial" panose="020B0604020202020204" pitchFamily="34" charset="0"/>
                <a:cs typeface="Arial" panose="020B0604020202020204" pitchFamily="34" charset="0"/>
              </a:rPr>
              <a:t>11 &amp; 12) </a:t>
            </a:r>
            <a:endParaRPr lang="en-GB" sz="2500"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Population (Slide </a:t>
            </a:r>
            <a:r>
              <a:rPr lang="en-GB" sz="2500" dirty="0" smtClean="0">
                <a:latin typeface="Arial" panose="020B0604020202020204" pitchFamily="34" charset="0"/>
                <a:cs typeface="Arial" panose="020B0604020202020204" pitchFamily="34" charset="0"/>
              </a:rPr>
              <a:t>13 &amp; 14)</a:t>
            </a:r>
            <a:endParaRPr lang="en-GB" sz="2500" dirty="0">
              <a:latin typeface="Arial" panose="020B0604020202020204" pitchFamily="34" charset="0"/>
              <a:cs typeface="Arial" panose="020B0604020202020204" pitchFamily="34" charset="0"/>
            </a:endParaRPr>
          </a:p>
          <a:p>
            <a:r>
              <a:rPr lang="en-GB" sz="2500" dirty="0" smtClean="0">
                <a:latin typeface="Arial" panose="020B0604020202020204" pitchFamily="34" charset="0"/>
                <a:cs typeface="Arial" panose="020B0604020202020204" pitchFamily="34" charset="0"/>
              </a:rPr>
              <a:t>Priorities for adult social care </a:t>
            </a:r>
            <a:r>
              <a:rPr lang="en-GB" sz="2500" dirty="0">
                <a:latin typeface="Arial" panose="020B0604020202020204" pitchFamily="34" charset="0"/>
                <a:cs typeface="Arial" panose="020B0604020202020204" pitchFamily="34" charset="0"/>
              </a:rPr>
              <a:t>(Slides </a:t>
            </a:r>
            <a:r>
              <a:rPr lang="en-GB" sz="2500" dirty="0" smtClean="0">
                <a:latin typeface="Arial" panose="020B0604020202020204" pitchFamily="34" charset="0"/>
                <a:cs typeface="Arial" panose="020B0604020202020204" pitchFamily="34" charset="0"/>
              </a:rPr>
              <a:t>15 - 19)</a:t>
            </a:r>
          </a:p>
          <a:p>
            <a:r>
              <a:rPr lang="en-GB" sz="2500" dirty="0" smtClean="0">
                <a:latin typeface="Arial" panose="020B0604020202020204" pitchFamily="34" charset="0"/>
                <a:cs typeface="Arial" panose="020B0604020202020204" pitchFamily="34" charset="0"/>
              </a:rPr>
              <a:t>Collaboration and partnership working (Slide 20)</a:t>
            </a:r>
            <a:endParaRPr lang="en-GB" sz="2500"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Thematic areas </a:t>
            </a:r>
            <a:r>
              <a:rPr lang="en-GB" sz="2500" dirty="0" smtClean="0">
                <a:latin typeface="Arial" panose="020B0604020202020204" pitchFamily="34" charset="0"/>
                <a:cs typeface="Arial" panose="020B0604020202020204" pitchFamily="34" charset="0"/>
              </a:rPr>
              <a:t>(</a:t>
            </a:r>
            <a:r>
              <a:rPr lang="en-GB" sz="2500" dirty="0">
                <a:latin typeface="Arial" panose="020B0604020202020204" pitchFamily="34" charset="0"/>
                <a:cs typeface="Arial" panose="020B0604020202020204" pitchFamily="34" charset="0"/>
              </a:rPr>
              <a:t>Slide </a:t>
            </a:r>
            <a:r>
              <a:rPr lang="en-GB" sz="2500" dirty="0" smtClean="0">
                <a:latin typeface="Arial" panose="020B0604020202020204" pitchFamily="34" charset="0"/>
                <a:cs typeface="Arial" panose="020B0604020202020204" pitchFamily="34" charset="0"/>
              </a:rPr>
              <a:t>21 - 43)</a:t>
            </a:r>
            <a:endParaRPr lang="en-GB" sz="2500"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Cross-cutting issues </a:t>
            </a:r>
            <a:r>
              <a:rPr lang="en-GB" sz="2500" dirty="0" smtClean="0">
                <a:latin typeface="Arial" panose="020B0604020202020204" pitchFamily="34" charset="0"/>
                <a:cs typeface="Arial" panose="020B0604020202020204" pitchFamily="34" charset="0"/>
              </a:rPr>
              <a:t>(Slides 44 &amp; 45)</a:t>
            </a:r>
            <a:endParaRPr lang="en-GB" sz="2500" dirty="0">
              <a:latin typeface="Arial" panose="020B0604020202020204" pitchFamily="34" charset="0"/>
              <a:cs typeface="Arial" panose="020B0604020202020204" pitchFamily="34" charset="0"/>
            </a:endParaRPr>
          </a:p>
          <a:p>
            <a:pPr marL="0" indent="0">
              <a:buNone/>
            </a:pPr>
            <a:endParaRPr lang="en-GB" sz="1600" dirty="0"/>
          </a:p>
        </p:txBody>
      </p:sp>
      <p:pic>
        <p:nvPicPr>
          <p:cNvPr id="8" name="Picture 7" descr="Luton Borough Council's logo">
            <a:extLst>
              <a:ext uri="{FF2B5EF4-FFF2-40B4-BE49-F238E27FC236}">
                <a16:creationId xmlns:a16="http://schemas.microsoft.com/office/drawing/2014/main" id="{18219D7E-85BB-495F-B001-EB343D697A88}"/>
              </a:ext>
            </a:extLst>
          </p:cNvPr>
          <p:cNvPicPr>
            <a:picLocks noChangeAspect="1"/>
          </p:cNvPicPr>
          <p:nvPr/>
        </p:nvPicPr>
        <p:blipFill>
          <a:blip r:embed="rId2"/>
          <a:stretch>
            <a:fillRect/>
          </a:stretch>
        </p:blipFill>
        <p:spPr>
          <a:xfrm>
            <a:off x="107504" y="116632"/>
            <a:ext cx="1296144" cy="504056"/>
          </a:xfrm>
          <a:prstGeom prst="rect">
            <a:avLst/>
          </a:prstGeom>
        </p:spPr>
      </p:pic>
    </p:spTree>
    <p:extLst>
      <p:ext uri="{BB962C8B-B14F-4D97-AF65-F5344CB8AC3E}">
        <p14:creationId xmlns:p14="http://schemas.microsoft.com/office/powerpoint/2010/main" val="79425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119710</TotalTime>
  <Words>14812</Words>
  <Application>Microsoft Office PowerPoint</Application>
  <PresentationFormat>On-screen Show (4:3)</PresentationFormat>
  <Paragraphs>934</Paragraphs>
  <Slides>45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Calibri</vt:lpstr>
      <vt:lpstr>Courier New</vt:lpstr>
      <vt:lpstr>Times New Roman</vt:lpstr>
      <vt:lpstr>Office Theme</vt:lpstr>
      <vt:lpstr>Shaping the Adult Social Care market: Luton’s Market Position Statement</vt:lpstr>
      <vt:lpstr>Executive Summary (1)</vt:lpstr>
      <vt:lpstr>Executive Summary (2)</vt:lpstr>
      <vt:lpstr>Executive Summary (3)</vt:lpstr>
      <vt:lpstr>Our 8 priorities for Adult Social Care: 1 &amp; 2</vt:lpstr>
      <vt:lpstr>Our 8 priorities for Adult Social Care: 3 &amp; 4</vt:lpstr>
      <vt:lpstr>Our 8 priorities for Adult Social Care: 5 &amp; 6</vt:lpstr>
      <vt:lpstr>Our 8 priorities for Adult Social Care: 7 &amp; 8</vt:lpstr>
      <vt:lpstr>Contents</vt:lpstr>
      <vt:lpstr>Background</vt:lpstr>
      <vt:lpstr>Luton 2020 – 2040: A place to thrive (1)</vt:lpstr>
      <vt:lpstr>Luton 2020 – 2040: A place to thrive (2)</vt:lpstr>
      <vt:lpstr>Luton’s population: 2020-2035 (1)</vt:lpstr>
      <vt:lpstr>Luton’s population: 2020-2035 (2)</vt:lpstr>
      <vt:lpstr>Priorities for adult social care (1) </vt:lpstr>
      <vt:lpstr>Priorities for adult social care (2) </vt:lpstr>
      <vt:lpstr>Priorities for adult social care (3) </vt:lpstr>
      <vt:lpstr>Priorities for adult social care (4) </vt:lpstr>
      <vt:lpstr>Priorities for adult social care (5) </vt:lpstr>
      <vt:lpstr>Collaboration and partnership working</vt:lpstr>
      <vt:lpstr>Carers</vt:lpstr>
      <vt:lpstr>Early and preventive support</vt:lpstr>
      <vt:lpstr>Community Equipment  and Assistive Technology</vt:lpstr>
      <vt:lpstr>Advocacy</vt:lpstr>
      <vt:lpstr>Direct Payments (1)</vt:lpstr>
      <vt:lpstr>Direct Payments (2)</vt:lpstr>
      <vt:lpstr>Older People</vt:lpstr>
      <vt:lpstr>General and older person  housing supply in Luton</vt:lpstr>
      <vt:lpstr>Older persons’ housing supply in Luton </vt:lpstr>
      <vt:lpstr>Domiciliary Care</vt:lpstr>
      <vt:lpstr>Sheltered Accommodation  and Extra Care housing (1)</vt:lpstr>
      <vt:lpstr>Sheltered Accommodation  and Extra Care housing (2)</vt:lpstr>
      <vt:lpstr>Long Term Residential and Nursing Care (1) </vt:lpstr>
      <vt:lpstr>Long Term Residential  and Nursing Care (2) </vt:lpstr>
      <vt:lpstr>Mental Health (1)</vt:lpstr>
      <vt:lpstr>Mental Health (2)</vt:lpstr>
      <vt:lpstr>Substance Misuse</vt:lpstr>
      <vt:lpstr>Dementia</vt:lpstr>
      <vt:lpstr>Learning Disability and  Autism Spectrum Disorder (1)</vt:lpstr>
      <vt:lpstr>Learning Disability and  Autism Spectrum Disorder (2)</vt:lpstr>
      <vt:lpstr>Day Services</vt:lpstr>
      <vt:lpstr>Supported Living</vt:lpstr>
      <vt:lpstr>Physical Disabilities, Sensory Impairment, Acquired Brian Injury</vt:lpstr>
      <vt:lpstr>Quality and workforce</vt:lpstr>
      <vt:lpstr>Procurement</vt:lpstr>
    </vt:vector>
  </TitlesOfParts>
  <Company>SEPT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way of Commissioning for  Community Based Care and Support”  Enhanced Collaborative Models of Care   December 2018 update</dc:title>
  <dc:creator>Andy Boocock</dc:creator>
  <cp:lastModifiedBy>Finn, Erin</cp:lastModifiedBy>
  <cp:revision>1092</cp:revision>
  <cp:lastPrinted>2020-09-16T06:54:29Z</cp:lastPrinted>
  <dcterms:created xsi:type="dcterms:W3CDTF">2018-12-10T15:20:38Z</dcterms:created>
  <dcterms:modified xsi:type="dcterms:W3CDTF">2023-08-01T06:56:34Z</dcterms:modified>
</cp:coreProperties>
</file>